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1"/>
  </p:notesMasterIdLst>
  <p:sldIdLst>
    <p:sldId id="307" r:id="rId2"/>
    <p:sldId id="257" r:id="rId3"/>
    <p:sldId id="262" r:id="rId4"/>
    <p:sldId id="259" r:id="rId5"/>
    <p:sldId id="308" r:id="rId6"/>
    <p:sldId id="315" r:id="rId7"/>
    <p:sldId id="260" r:id="rId8"/>
    <p:sldId id="310" r:id="rId9"/>
    <p:sldId id="312" r:id="rId10"/>
    <p:sldId id="261" r:id="rId11"/>
    <p:sldId id="314" r:id="rId12"/>
    <p:sldId id="317" r:id="rId13"/>
    <p:sldId id="327" r:id="rId14"/>
    <p:sldId id="321" r:id="rId15"/>
    <p:sldId id="322" r:id="rId16"/>
    <p:sldId id="325" r:id="rId17"/>
    <p:sldId id="328" r:id="rId18"/>
    <p:sldId id="316" r:id="rId19"/>
    <p:sldId id="285" r:id="rId20"/>
    <p:sldId id="265" r:id="rId21"/>
    <p:sldId id="288" r:id="rId22"/>
    <p:sldId id="329" r:id="rId23"/>
    <p:sldId id="330" r:id="rId24"/>
    <p:sldId id="331" r:id="rId25"/>
    <p:sldId id="332" r:id="rId26"/>
    <p:sldId id="333" r:id="rId27"/>
    <p:sldId id="334" r:id="rId28"/>
    <p:sldId id="336" r:id="rId29"/>
    <p:sldId id="337" r:id="rId30"/>
    <p:sldId id="335" r:id="rId31"/>
    <p:sldId id="338" r:id="rId32"/>
    <p:sldId id="339" r:id="rId33"/>
    <p:sldId id="340" r:id="rId34"/>
    <p:sldId id="341" r:id="rId35"/>
    <p:sldId id="343" r:id="rId36"/>
    <p:sldId id="342" r:id="rId37"/>
    <p:sldId id="345" r:id="rId38"/>
    <p:sldId id="344" r:id="rId39"/>
    <p:sldId id="347" r:id="rId40"/>
    <p:sldId id="348" r:id="rId41"/>
    <p:sldId id="349" r:id="rId42"/>
    <p:sldId id="350" r:id="rId43"/>
    <p:sldId id="351" r:id="rId44"/>
    <p:sldId id="353" r:id="rId45"/>
    <p:sldId id="352" r:id="rId46"/>
    <p:sldId id="354" r:id="rId47"/>
    <p:sldId id="355" r:id="rId48"/>
    <p:sldId id="357" r:id="rId49"/>
    <p:sldId id="356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DM Serif Display" pitchFamily="2" charset="0"/>
      <p:regular r:id="rId57"/>
      <p:italic r:id="rId58"/>
    </p:embeddedFont>
    <p:embeddedFont>
      <p:font typeface="Fira Sans Extra Condensed Medium" panose="020B0604020202020204" charset="0"/>
      <p:regular r:id="rId59"/>
      <p:bold r:id="rId60"/>
      <p:italic r:id="rId61"/>
      <p:bold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Open Sans Light" panose="020B0306030504020204" pitchFamily="34" charset="0"/>
      <p:regular r:id="rId67"/>
      <p:bold r:id="rId68"/>
      <p:italic r:id="rId69"/>
      <p:boldItalic r:id="rId70"/>
    </p:embeddedFont>
    <p:embeddedFont>
      <p:font typeface="PT Serif" panose="020A0603040505020204" pitchFamily="18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  <p:embeddedFont>
      <p:font typeface="Verdana" panose="020B060403050404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2083F44-FD14-415B-8553-7C7C0A42C68F}">
          <p14:sldIdLst>
            <p14:sldId id="307"/>
            <p14:sldId id="257"/>
            <p14:sldId id="262"/>
            <p14:sldId id="259"/>
            <p14:sldId id="308"/>
            <p14:sldId id="315"/>
            <p14:sldId id="260"/>
            <p14:sldId id="310"/>
            <p14:sldId id="312"/>
            <p14:sldId id="261"/>
            <p14:sldId id="314"/>
            <p14:sldId id="317"/>
            <p14:sldId id="327"/>
            <p14:sldId id="321"/>
            <p14:sldId id="322"/>
            <p14:sldId id="325"/>
            <p14:sldId id="328"/>
            <p14:sldId id="316"/>
            <p14:sldId id="285"/>
          </p14:sldIdLst>
        </p14:section>
        <p14:section name="Appendix" id="{C7130B17-86BF-4E8A-AEDE-DAB80FD4A1B4}">
          <p14:sldIdLst>
            <p14:sldId id="265"/>
            <p14:sldId id="288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5"/>
            <p14:sldId id="338"/>
            <p14:sldId id="339"/>
            <p14:sldId id="340"/>
            <p14:sldId id="341"/>
            <p14:sldId id="343"/>
            <p14:sldId id="342"/>
            <p14:sldId id="345"/>
            <p14:sldId id="344"/>
            <p14:sldId id="347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7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28A3C-FB00-4A93-9B6A-A584AFA91457}">
  <a:tblStyle styleId="{2FA28A3C-FB00-4A93-9B6A-A584AFA914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3467" autoAdjust="0"/>
  </p:normalViewPr>
  <p:slideViewPr>
    <p:cSldViewPr snapToGrid="0">
      <p:cViewPr varScale="1">
        <p:scale>
          <a:sx n="97" d="100"/>
          <a:sy n="97" d="100"/>
        </p:scale>
        <p:origin x="40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nes\iCloudDrive\Documents\Grad%20school\BDA%20650\Dataset\DrugsonDe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vanes\iCloudDrive\Documents\Grad%20school\BDA%20650\Dataset\DrugsonDep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nes\iCloudDrive\Documents\Grad%20school\BDA%20650\Dataset\DrugUse_on_Depres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[DrugsonDep.xlsx]Sheet1!PivotTable7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676E-2"/>
              <c:y val="-8.4875562720133283E-17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Female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676E-2"/>
              <c:y val="-8.4875562720133283E-17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Female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676E-2"/>
              <c:y val="-8.4875562720133283E-17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Female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Sheet1!$S$3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Male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A9E-4B89-8264-8A1596A2A763}"/>
                </c:ext>
              </c:extLst>
            </c:dLbl>
            <c:dLbl>
              <c:idx val="1"/>
              <c:layout>
                <c:manualLayout>
                  <c:x val="2.7777777777777676E-2"/>
                  <c:y val="-8.4875562720133283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Female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A9E-4B89-8264-8A1596A2A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Sheet1!$R$4:$R$6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Sheet1!$S$4:$S$6</c:f>
              <c:numCache>
                <c:formatCode>General</c:formatCode>
                <c:ptCount val="2"/>
                <c:pt idx="0">
                  <c:v>2186</c:v>
                </c:pt>
                <c:pt idx="1">
                  <c:v>2386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9E-4B89-8264-8A1596A2A7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775655600"/>
        <c:axId val="775656848"/>
      </c:barChart>
      <c:catAx>
        <c:axId val="775655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5656848"/>
        <c:crosses val="autoZero"/>
        <c:auto val="1"/>
        <c:lblAlgn val="ctr"/>
        <c:lblOffset val="100"/>
        <c:noMultiLvlLbl val="0"/>
      </c:catAx>
      <c:valAx>
        <c:axId val="775656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565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pivotSource>
    <c:name>[DrugsonDep.xlsx]Sheet1!PivotTable13</c:name>
    <c:fmtId val="6"/>
  </c:pivotSource>
  <c:chart>
    <c:autoTitleDeleted val="1"/>
    <c:pivotFmts>
      <c:pivotFmt>
        <c:idx val="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shade val="53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Mexican 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American, </a:t>
                </a:r>
                <a:fld id="{F15BF604-C3C5-4B32-884B-4DD4618AB75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accent4">
              <a:shade val="76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Other Hispanic</a:t>
                </a:r>
                <a:r>
                  <a:rPr lang="en-US" baseline="0"/>
                  <a:t>
</a:t>
                </a:r>
                <a:fld id="{3E91585A-7BFD-4116-A8BE-95E5D2D4320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White
</a:t>
                </a:r>
                <a:fld id="{693BC489-7DBC-47AB-97AD-1288C189C80C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spPr>
          <a:solidFill>
            <a:schemeClr val="accent4">
              <a:tint val="77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9224935500026522"/>
              <c:y val="-0.1380992066281193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Black
</a:t>
                </a:r>
                <a:fld id="{4FACDA1B-CEEF-48E2-81AC-AD78D9768A86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accent4">
              <a:tint val="54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1190166800994016"/>
              <c:y val="0.1774827117798009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Other Race
</a:t>
                </a:r>
                <a:fld id="{3FA57D77-89F4-47CB-8B50-7AC67E68AB2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4">
              <a:shade val="53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Mexican 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American, </a:t>
                </a:r>
                <a:fld id="{F15BF604-C3C5-4B32-884B-4DD4618AB75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solidFill>
            <a:schemeClr val="accent4">
              <a:shade val="76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Other Hispanic</a:t>
                </a:r>
                <a:r>
                  <a:rPr lang="en-US" baseline="0"/>
                  <a:t>
</a:t>
                </a:r>
                <a:fld id="{3E91585A-7BFD-4116-A8BE-95E5D2D4320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White
</a:t>
                </a:r>
                <a:fld id="{693BC489-7DBC-47AB-97AD-1288C189C80C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4">
              <a:tint val="77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9224935500026522"/>
              <c:y val="-0.1380992066281193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Black
</a:t>
                </a:r>
                <a:fld id="{4FACDA1B-CEEF-48E2-81AC-AD78D9768A86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solidFill>
            <a:schemeClr val="accent4">
              <a:tint val="54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1190166800994016"/>
              <c:y val="0.1774827117798009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Other Race
</a:t>
                </a:r>
                <a:fld id="{3FA57D77-89F4-47CB-8B50-7AC67E68AB2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4">
              <a:shade val="53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Mexican 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American, </a:t>
                </a:r>
                <a:fld id="{F15BF604-C3C5-4B32-884B-4DD4618AB75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solidFill>
            <a:schemeClr val="accent4">
              <a:shade val="76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Other Hispanic</a:t>
                </a:r>
                <a:r>
                  <a:rPr lang="en-US" baseline="0"/>
                  <a:t>
</a:t>
                </a:r>
                <a:fld id="{3E91585A-7BFD-4116-A8BE-95E5D2D4320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5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White
</a:t>
                </a:r>
                <a:fld id="{693BC489-7DBC-47AB-97AD-1288C189C80C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solidFill>
            <a:schemeClr val="accent4">
              <a:tint val="77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9224935500026522"/>
              <c:y val="-0.1380992066281193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Black
</a:t>
                </a:r>
                <a:fld id="{4FACDA1B-CEEF-48E2-81AC-AD78D9768A86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7"/>
        <c:spPr>
          <a:solidFill>
            <a:schemeClr val="accent4">
              <a:tint val="54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1190166800994016"/>
              <c:y val="0.1774827117798009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Other Race
</a:t>
                </a:r>
                <a:fld id="{3FA57D77-89F4-47CB-8B50-7AC67E68AB2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Sheet1!$S$18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DE-4C25-8AF8-DB4F67B5C4F7}"/>
              </c:ext>
            </c:extLst>
          </c:dPt>
          <c:dPt>
            <c:idx val="1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DE-4C25-8AF8-DB4F67B5C4F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DE-4C25-8AF8-DB4F67B5C4F7}"/>
              </c:ext>
            </c:extLst>
          </c:dPt>
          <c:dPt>
            <c:idx val="3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7DE-4C25-8AF8-DB4F67B5C4F7}"/>
              </c:ext>
            </c:extLst>
          </c:dPt>
          <c:dPt>
            <c:idx val="4"/>
            <c:bubble3D val="0"/>
            <c:spPr>
              <a:solidFill>
                <a:schemeClr val="accent4">
                  <a:tint val="54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7DE-4C25-8AF8-DB4F67B5C4F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Mexican </a:t>
                    </a:r>
                  </a:p>
                  <a:p>
                    <a:r>
                      <a:rPr lang="en-US" baseline="0"/>
                      <a:t>American, </a:t>
                    </a:r>
                    <a:fld id="{F15BF604-C3C5-4B32-884B-4DD4618AB75B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7DE-4C25-8AF8-DB4F67B5C4F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Other Hispanic</a:t>
                    </a:r>
                    <a:r>
                      <a:rPr lang="en-US" baseline="0"/>
                      <a:t>
</a:t>
                    </a:r>
                    <a:fld id="{3E91585A-7BFD-4116-A8BE-95E5D2D43204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7DE-4C25-8AF8-DB4F67B5C4F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baseline="0"/>
                      <a:t>Non-Hispanic White
</a:t>
                    </a:r>
                    <a:fld id="{693BC489-7DBC-47AB-97AD-1288C189C80C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7DE-4C25-8AF8-DB4F67B5C4F7}"/>
                </c:ext>
              </c:extLst>
            </c:dLbl>
            <c:dLbl>
              <c:idx val="3"/>
              <c:layout>
                <c:manualLayout>
                  <c:x val="0.19224935500026522"/>
                  <c:y val="-0.13809920662811931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Non-Hispanic Black
</a:t>
                    </a:r>
                    <a:fld id="{4FACDA1B-CEEF-48E2-81AC-AD78D9768A86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7DE-4C25-8AF8-DB4F67B5C4F7}"/>
                </c:ext>
              </c:extLst>
            </c:dLbl>
            <c:dLbl>
              <c:idx val="4"/>
              <c:layout>
                <c:manualLayout>
                  <c:x val="0.11190166800994016"/>
                  <c:y val="0.17748271177980093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Other Race
</a:t>
                    </a:r>
                    <a:fld id="{3FA57D77-89F4-47CB-8B50-7AC67E68AB24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A7DE-4C25-8AF8-DB4F67B5C4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Sheet1!$R$19:$R$24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Sheet1!$S$19:$S$24</c:f>
              <c:numCache>
                <c:formatCode>General</c:formatCode>
                <c:ptCount val="5"/>
                <c:pt idx="0">
                  <c:v>687</c:v>
                </c:pt>
                <c:pt idx="1">
                  <c:v>458</c:v>
                </c:pt>
                <c:pt idx="2">
                  <c:v>1354</c:v>
                </c:pt>
                <c:pt idx="3">
                  <c:v>1109</c:v>
                </c:pt>
                <c:pt idx="4">
                  <c:v>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7DE-4C25-8AF8-DB4F67B5C4F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[DrugsonDep.xlsx]Sheet1!#Depressed</c:name>
    <c:fmtId val="22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/>
                  <a:t>Depressed
</a:t>
                </a:r>
                <a:fld id="{D69E68CC-1619-4B7D-A1B5-126E219C54F4}" type="PERCENTAGE">
                  <a:rPr lang="en-US" sz="1000" b="1" baseline="0"/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NON-Depressed
</a:t>
                </a:r>
                <a:fld id="{8BBE385A-F2A2-480E-9B3D-017009D0EE22}" type="PERCENTAGE"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NON-Depressed
</a:t>
                </a:r>
                <a:fld id="{8BBE385A-F2A2-480E-9B3D-017009D0EE22}" type="PERCENTAGE"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/>
                  <a:t>Depressed
</a:t>
                </a:r>
                <a:fld id="{D69E68CC-1619-4B7D-A1B5-126E219C54F4}" type="PERCENTAGE">
                  <a:rPr lang="en-US" sz="1000" b="1" baseline="0"/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NON-Depressed
</a:t>
                </a:r>
                <a:fld id="{8BBE385A-F2A2-480E-9B3D-017009D0EE22}" type="PERCENTAGE"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/>
                  <a:t>Depressed
</a:t>
                </a:r>
                <a:fld id="{D69E68CC-1619-4B7D-A1B5-126E219C54F4}" type="PERCENTAGE">
                  <a:rPr lang="en-US" sz="1000" b="1" baseline="0"/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Sheet1!$E$3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pct5">
              <a:fgClr>
                <a:schemeClr val="lt1"/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pattFill prst="pct5">
                <a:fgClr>
                  <a:schemeClr val="lt1"/>
                </a:fgClr>
                <a:bgClr>
                  <a:schemeClr val="bg1"/>
                </a:bgClr>
              </a:patt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75-430A-9C15-EB785FB0BA17}"/>
              </c:ext>
            </c:extLst>
          </c:dPt>
          <c:dPt>
            <c:idx val="1"/>
            <c:bubble3D val="0"/>
            <c:spPr>
              <a:pattFill prst="wdDnDiag">
                <a:fgClr>
                  <a:schemeClr val="lt1"/>
                </a:fgClr>
                <a:bgClr>
                  <a:schemeClr val="tx1">
                    <a:lumMod val="20000"/>
                    <a:lumOff val="80000"/>
                  </a:schemeClr>
                </a:bgClr>
              </a:patt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75-430A-9C15-EB785FB0BA17}"/>
              </c:ext>
            </c:extLst>
          </c:dPt>
          <c:dLbls>
            <c:dLbl>
              <c:idx val="0"/>
              <c:layout>
                <c:manualLayout>
                  <c:x val="-0.26425261260567723"/>
                  <c:y val="-0.25821677410063371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NON-Depressed
</a:t>
                    </a:r>
                    <a:fld id="{8BBE385A-F2A2-480E-9B3D-017009D0EE22}" type="PERCENTAGE">
                      <a:rPr lang="en-US"/>
                      <a:pPr/>
                      <a:t>[PERCENTAGE]</a:t>
                    </a:fld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950120418441637"/>
                      <c:h val="0.1745458473212689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375-430A-9C15-EB785FB0BA17}"/>
                </c:ext>
              </c:extLst>
            </c:dLbl>
            <c:dLbl>
              <c:idx val="1"/>
              <c:layout>
                <c:manualLayout>
                  <c:x val="0.15557239739877579"/>
                  <c:y val="0.19341559315468501"/>
                </c:manualLayout>
              </c:layout>
              <c:tx>
                <c:rich>
                  <a:bodyPr/>
                  <a:lstStyle/>
                  <a:p>
                    <a:r>
                      <a:rPr lang="en-US" sz="1200" b="1" baseline="0" dirty="0"/>
                      <a:t>Depressed</a:t>
                    </a:r>
                    <a:r>
                      <a:rPr lang="en-US" sz="1000" b="1" baseline="0" dirty="0"/>
                      <a:t>
</a:t>
                    </a:r>
                    <a:fld id="{D69E68CC-1619-4B7D-A1B5-126E219C54F4}" type="PERCENTAGE">
                      <a:rPr lang="en-US" sz="1200" b="1" baseline="0"/>
                      <a:pPr/>
                      <a:t>[PERCENTAGE]</a:t>
                    </a:fld>
                    <a:endParaRPr lang="en-US" sz="1000" b="1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375-430A-9C15-EB785FB0BA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Sheet1!$D$4:$D$6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Sheet1!$E$4:$E$6</c:f>
              <c:numCache>
                <c:formatCode>General</c:formatCode>
                <c:ptCount val="2"/>
                <c:pt idx="0">
                  <c:v>3616</c:v>
                </c:pt>
                <c:pt idx="1">
                  <c:v>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75-430A-9C15-EB785FB0BA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[DrugUse_on_Depression.xlsx]VISUALS!PivotTable4</c:name>
    <c:fmtId val="13"/>
  </c:pivotSource>
  <c:chart>
    <c:autoTitleDeleted val="1"/>
    <c:pivotFmts>
      <c:pivotFmt>
        <c:idx val="0"/>
        <c:dLbl>
          <c:idx val="0"/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tx>
            <c:rich>
              <a:bodyPr/>
              <a:lstStyle/>
              <a:p>
                <a:r>
                  <a:rPr lang="en-US" sz="1000" baseline="0"/>
                  <a:t>Drug Users
</a:t>
                </a:r>
                <a:fld id="{D1BC637A-E08D-437C-AC1E-64D2C3760C7B}" type="PERCENTAGE">
                  <a:rPr lang="en-US" sz="1000" baseline="0"/>
                  <a:pPr/>
                  <a:t>[PERCENTAGE]</a:t>
                </a:fld>
                <a:endParaRPr lang="en-US" sz="1000" baseline="0"/>
              </a:p>
            </c:rich>
          </c:tx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dLbl>
          <c:idx val="0"/>
          <c:tx>
            <c:rich>
              <a:bodyPr/>
              <a:lstStyle/>
              <a:p>
                <a:r>
                  <a:rPr lang="en-US" sz="10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Non-Drug Users
</a:t>
                </a:r>
                <a:fld id="{E0B25882-06CE-4959-B37B-1DF26305286F}" type="PERCENTAGE">
                  <a:rPr lang="en-US" sz="10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pPr/>
                  <a:t>[PERCENTAGE]</a:t>
                </a:fld>
                <a:endParaRPr lang="en-US" sz="1000" baseline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c:rich>
          </c:tx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pct5">
            <a:fgClr>
              <a:srgbClr val="7030A0"/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Drug_User
</a:t>
                </a:r>
                <a:fld id="{40738DA1-8178-4449-9B56-05B6B4747F11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dLbl>
          <c:idx val="0"/>
          <c:layout>
            <c:manualLayout>
              <c:x val="-0.17549303504017674"/>
              <c:y val="-0.227474893846951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Non-Drug user</a:t>
                </a:r>
              </a:p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fld id="{07CDD63C-6350-45A1-95D5-6145F31BFA7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dLbl>
          <c:idx val="0"/>
          <c:layout>
            <c:manualLayout>
              <c:x val="-0.17549303504017674"/>
              <c:y val="-0.227474893846951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Non-Drug user</a:t>
                </a:r>
              </a:p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fld id="{07CDD63C-6350-45A1-95D5-6145F31BFA7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pattFill prst="pct5">
            <a:fgClr>
              <a:srgbClr val="7030A0"/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Drug_User
</a:t>
                </a:r>
                <a:fld id="{40738DA1-8178-4449-9B56-05B6B4747F11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dLbl>
          <c:idx val="0"/>
          <c:layout>
            <c:manualLayout>
              <c:x val="-0.17549303504017674"/>
              <c:y val="-0.227474893846951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Non-Drug user</a:t>
                </a:r>
              </a:p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fld id="{07CDD63C-6350-45A1-95D5-6145F31BFA7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pattFill prst="pct5">
            <a:fgClr>
              <a:srgbClr val="7030A0"/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Drug_User
</a:t>
                </a:r>
                <a:fld id="{40738DA1-8178-4449-9B56-05B6B4747F11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VISUALS!$C$29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4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39-42B9-B308-71886F5B45D3}"/>
              </c:ext>
            </c:extLst>
          </c:dPt>
          <c:dPt>
            <c:idx val="1"/>
            <c:bubble3D val="0"/>
            <c:spPr>
              <a:pattFill prst="wdDnDiag">
                <a:fgClr>
                  <a:schemeClr val="tx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39-42B9-B308-71886F5B45D3}"/>
              </c:ext>
            </c:extLst>
          </c:dPt>
          <c:dLbls>
            <c:dLbl>
              <c:idx val="0"/>
              <c:layout>
                <c:manualLayout>
                  <c:x val="-0.3150560122629899"/>
                  <c:y val="-0.26489646195032651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Non-Drug user</a:t>
                    </a:r>
                  </a:p>
                  <a:p>
                    <a:fld id="{07CDD63C-6350-45A1-95D5-6145F31BFA7B}" type="PERCENTAGE">
                      <a:rPr lang="en-US" baseline="0"/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503138622852207"/>
                      <c:h val="0.2031160380316140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339-42B9-B308-71886F5B45D3}"/>
                </c:ext>
              </c:extLst>
            </c:dLbl>
            <c:dLbl>
              <c:idx val="1"/>
              <c:layout>
                <c:manualLayout>
                  <c:x val="0.17246323799326516"/>
                  <c:y val="0.25752028790989379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Drug_User
</a:t>
                    </a:r>
                    <a:fld id="{40738DA1-8178-4449-9B56-05B6B4747F11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339-42B9-B308-71886F5B45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VISUALS!$B$30:$B$32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VISUALS!$C$30:$C$32</c:f>
              <c:numCache>
                <c:formatCode>General</c:formatCode>
                <c:ptCount val="2"/>
                <c:pt idx="0">
                  <c:v>3508</c:v>
                </c:pt>
                <c:pt idx="1">
                  <c:v>1064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39-42B9-B308-71886F5B45D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/>
    </a:solidFill>
    <a:ln w="9525" cap="flat" cmpd="sng" algn="ctr">
      <a:solidFill>
        <a:schemeClr val="accent4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lang="en-US" sz="2400" b="0" i="0" u="none" strike="noStrike" kern="1200" cap="none" spc="100" normalizeH="0" baseline="0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pPr>
            <a:r>
              <a:rPr lang="en-US" sz="2400" b="0" i="0" u="none" strike="noStrike" cap="none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Variable Importance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chemeClr val="dk1"/>
            </a:buClr>
            <a:buSzPts val="1800"/>
            <a:buFont typeface="DM Serif Display"/>
            <a:buNone/>
            <a:defRPr lang="en-US" sz="2400" b="0" i="0" u="none" strike="noStrike" kern="1200" cap="none" spc="100" normalizeH="0" baseline="0">
              <a:solidFill>
                <a:schemeClr val="bg1"/>
              </a:solidFill>
              <a:latin typeface="DM Serif Display"/>
              <a:ea typeface="DM Serif Display"/>
              <a:cs typeface="DM Serif Display"/>
              <a:sym typeface="DM Serif Display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'MODEL GRAPHICS'!$B$15</c:f>
              <c:strCache>
                <c:ptCount val="1"/>
                <c:pt idx="0">
                  <c:v>Variable Importance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'MODEL GRAPHICS'!$A$16:$A$21</c:f>
              <c:strCache>
                <c:ptCount val="6"/>
                <c:pt idx="0">
                  <c:v>EDUC</c:v>
                </c:pt>
                <c:pt idx="1">
                  <c:v>POVRAT</c:v>
                </c:pt>
                <c:pt idx="2">
                  <c:v>Race</c:v>
                </c:pt>
                <c:pt idx="3">
                  <c:v>Depressed</c:v>
                </c:pt>
                <c:pt idx="4">
                  <c:v>GENDER</c:v>
                </c:pt>
                <c:pt idx="5">
                  <c:v>MARTL</c:v>
                </c:pt>
              </c:strCache>
            </c:strRef>
          </c:cat>
          <c:val>
            <c:numRef>
              <c:f>'MODEL GRAPHICS'!$B$16:$B$21</c:f>
              <c:numCache>
                <c:formatCode>General</c:formatCode>
                <c:ptCount val="6"/>
                <c:pt idx="0">
                  <c:v>0.19723570000000001</c:v>
                </c:pt>
                <c:pt idx="1">
                  <c:v>0.30823070000000002</c:v>
                </c:pt>
                <c:pt idx="2">
                  <c:v>2.6329248000000001</c:v>
                </c:pt>
                <c:pt idx="3">
                  <c:v>6.4856357999999998</c:v>
                </c:pt>
                <c:pt idx="4">
                  <c:v>7.5038355000000001</c:v>
                </c:pt>
                <c:pt idx="5">
                  <c:v>8.9045640000000006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33-48CD-872D-82A2EAEAF1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354496160"/>
        <c:axId val="354498240"/>
      </c:barChart>
      <c:catAx>
        <c:axId val="354496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lang="en-US" sz="1200" b="0" i="0" u="none" strike="noStrike" kern="1200" cap="none" spc="100" normalizeH="0" baseline="0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</a:defRPr>
            </a:pPr>
            <a:endParaRPr lang="en-US"/>
          </a:p>
        </c:txPr>
        <c:crossAx val="354498240"/>
        <c:crosses val="autoZero"/>
        <c:auto val="1"/>
        <c:lblAlgn val="ctr"/>
        <c:lblOffset val="100"/>
        <c:noMultiLvlLbl val="0"/>
      </c:catAx>
      <c:valAx>
        <c:axId val="35449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49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27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097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80809"/>
                </a:solidFill>
                <a:effectLst/>
                <a:latin typeface="PT Serif" panose="020B0604020202020204" pitchFamily="18" charset="0"/>
              </a:rPr>
              <a:t>Binary logistic regression predicts the relationship between the independent and binary dependent variables.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47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898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49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b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POV Ratio: 12.3 percent</a:t>
            </a:r>
          </a:p>
        </p:txBody>
      </p:sp>
    </p:spTree>
    <p:extLst>
      <p:ext uri="{BB962C8B-B14F-4D97-AF65-F5344CB8AC3E}">
        <p14:creationId xmlns:p14="http://schemas.microsoft.com/office/powerpoint/2010/main" val="2395306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87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b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POV Ratio: 12.3 percent</a:t>
            </a:r>
          </a:p>
        </p:txBody>
      </p:sp>
    </p:spTree>
    <p:extLst>
      <p:ext uri="{BB962C8B-B14F-4D97-AF65-F5344CB8AC3E}">
        <p14:creationId xmlns:p14="http://schemas.microsoft.com/office/powerpoint/2010/main" val="1765721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392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310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649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20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606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813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327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275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577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51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548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33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045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28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95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515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20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469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350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644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70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977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69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 Health Questionnaire (Depression)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7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648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42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1" r:id="rId9"/>
    <p:sldLayoutId id="2147483665" r:id="rId10"/>
    <p:sldLayoutId id="2147483666" r:id="rId11"/>
    <p:sldLayoutId id="2147483668" r:id="rId12"/>
    <p:sldLayoutId id="2147483669" r:id="rId13"/>
    <p:sldLayoutId id="2147483670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mh.nih.gov/health/statistics/major-depression" TargetMode="External"/><Relationship Id="rId2" Type="http://schemas.openxmlformats.org/officeDocument/2006/relationships/hyperlink" Target="https://www.nimh.nih.gov/health/topics/depression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dc.gov/nchs/nhanes/about_nhanes.htm" TargetMode="External"/><Relationship Id="rId5" Type="http://schemas.openxmlformats.org/officeDocument/2006/relationships/hyperlink" Target="https://drugabusestatistics.org/" TargetMode="External"/><Relationship Id="rId4" Type="http://schemas.openxmlformats.org/officeDocument/2006/relationships/hyperlink" Target="https://pubmed.ncbi.nlm.nih.gov/3305492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7000"/>
            <a:duotone>
              <a:schemeClr val="accent3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39650" y="3590813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Vanessa Okosun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Capstone Project – BDA 650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Mercer University Stetson School of Business</a:t>
            </a:r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Depression &amp;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Drug Use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14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500100" y="165000"/>
            <a:ext cx="201023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Depression Classification</a:t>
            </a:r>
            <a:endParaRPr sz="2400" dirty="0"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1" y="1621263"/>
            <a:ext cx="2765500" cy="2588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400" b="1" u="sng" dirty="0">
                <a:solidFill>
                  <a:schemeClr val="dk1"/>
                </a:solidFill>
              </a:rPr>
              <a:t>Depression Scale</a:t>
            </a:r>
          </a:p>
          <a:p>
            <a:pPr marL="0" indent="0" algn="ctr"/>
            <a:r>
              <a:rPr lang="en-US" sz="1400" b="1" u="sng" dirty="0">
                <a:solidFill>
                  <a:schemeClr val="dk1"/>
                </a:solidFill>
              </a:rPr>
              <a:t>(</a:t>
            </a:r>
            <a:r>
              <a:rPr lang="en-US" sz="1400" b="1" i="1" u="sng" dirty="0">
                <a:solidFill>
                  <a:schemeClr val="dk1"/>
                </a:solidFill>
              </a:rPr>
              <a:t>categorized into 5 levels): </a:t>
            </a:r>
            <a:endParaRPr lang="en-US" sz="1400" b="1" u="sn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solidFill>
                  <a:schemeClr val="dk1"/>
                </a:solidFill>
              </a:rPr>
              <a:t>normal</a:t>
            </a:r>
            <a:r>
              <a:rPr lang="en-US" sz="1400" dirty="0">
                <a:solidFill>
                  <a:schemeClr val="dk1"/>
                </a:solidFill>
              </a:rPr>
              <a:t> (score 0 – 4), </a:t>
            </a:r>
            <a:r>
              <a:rPr lang="en-US" sz="1400" b="1" u="sng" dirty="0">
                <a:solidFill>
                  <a:schemeClr val="dk1"/>
                </a:solidFill>
              </a:rPr>
              <a:t>minimal</a:t>
            </a:r>
            <a:r>
              <a:rPr lang="en-US" sz="1400" dirty="0">
                <a:solidFill>
                  <a:schemeClr val="dk1"/>
                </a:solidFill>
              </a:rPr>
              <a:t> (score 5 – 9), </a:t>
            </a:r>
            <a:r>
              <a:rPr lang="en-US" sz="1400" b="1" u="sng" dirty="0">
                <a:solidFill>
                  <a:schemeClr val="dk1"/>
                </a:solidFill>
              </a:rPr>
              <a:t>mild</a:t>
            </a:r>
            <a:r>
              <a:rPr lang="en-US" sz="1400" dirty="0">
                <a:solidFill>
                  <a:schemeClr val="dk1"/>
                </a:solidFill>
              </a:rPr>
              <a:t> (score 10 – 14), </a:t>
            </a:r>
            <a:r>
              <a:rPr lang="en-US" sz="1400" b="1" u="sng" dirty="0">
                <a:solidFill>
                  <a:schemeClr val="dk1"/>
                </a:solidFill>
              </a:rPr>
              <a:t>moderate</a:t>
            </a:r>
            <a:r>
              <a:rPr lang="en-US" sz="1400" dirty="0">
                <a:solidFill>
                  <a:schemeClr val="dk1"/>
                </a:solidFill>
              </a:rPr>
              <a:t> (score 15 – 19), and </a:t>
            </a:r>
            <a:r>
              <a:rPr lang="en-US" sz="1400" b="1" u="sng" dirty="0">
                <a:solidFill>
                  <a:schemeClr val="dk1"/>
                </a:solidFill>
              </a:rPr>
              <a:t>moderately severe </a:t>
            </a:r>
            <a:r>
              <a:rPr lang="en-US" sz="1400" dirty="0">
                <a:solidFill>
                  <a:schemeClr val="dk1"/>
                </a:solidFill>
              </a:rPr>
              <a:t>(score &gt; 19).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D3A14-5E1F-022D-C3A8-6B34015BE39A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BFF4D-6E40-4C9E-9003-B9937322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962" y="270347"/>
            <a:ext cx="6239076" cy="37577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372786" y="300414"/>
            <a:ext cx="20012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Drug User Classification</a:t>
            </a:r>
            <a:endParaRPr sz="2400" dirty="0"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-3536" y="1246614"/>
            <a:ext cx="2765500" cy="2861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1400" dirty="0">
                <a:solidFill>
                  <a:schemeClr val="dk1"/>
                </a:solidFill>
              </a:rPr>
              <a:t>Drug Use was classified if they have tried the following drugs at least once. The more drugs they try the higher the drug index </a:t>
            </a:r>
          </a:p>
          <a:p>
            <a:pPr marL="0" indent="0" algn="l"/>
            <a:endParaRPr lang="en-US" sz="1400" dirty="0">
              <a:solidFill>
                <a:schemeClr val="dk1"/>
              </a:solidFill>
            </a:endParaRP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Marijuana</a:t>
            </a: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Cocaine </a:t>
            </a: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Heroine </a:t>
            </a: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Methamphetamine</a:t>
            </a: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Illegal Injected Drugs</a:t>
            </a:r>
          </a:p>
          <a:p>
            <a:pPr marL="0" indent="0" algn="l"/>
            <a:endParaRPr lang="en-US" sz="1400" dirty="0">
              <a:solidFill>
                <a:schemeClr val="dk1"/>
              </a:solidFill>
            </a:endParaRP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Also being Rehab Patient was considered </a:t>
            </a:r>
            <a:endParaRPr sz="1400"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44BCF-A808-07A3-CEAD-CD546452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679" y="496309"/>
            <a:ext cx="5236651" cy="3312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2B7921-9C4F-4D22-80FE-2F431BA45B0F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55800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695201" y="254217"/>
            <a:ext cx="253075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Logic Regression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B174F9-FA96-F7B5-7EFF-FD1408871EE7}"/>
                  </a:ext>
                </a:extLst>
              </p:cNvPr>
              <p:cNvSpPr txBox="1"/>
              <p:nvPr/>
            </p:nvSpPr>
            <p:spPr>
              <a:xfrm>
                <a:off x="278295" y="1007309"/>
                <a:ext cx="4293705" cy="1154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CCCCCC"/>
                  </a:buClr>
                  <a:buSzPts val="1000"/>
                </a:pPr>
                <a:r>
                  <a:rPr lang="en-US" b="1" dirty="0">
                    <a:solidFill>
                      <a:schemeClr val="dk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MODEL 1:</a:t>
                </a:r>
              </a:p>
              <a:p>
                <a:pPr>
                  <a:buClr>
                    <a:srgbClr val="CCCCCC"/>
                  </a:buClr>
                  <a:buSzPts val="1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𝑫𝒓𝒖𝒈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 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𝑼𝒔𝒆𝒓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𝟎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𝑫𝒆𝒑𝒓𝒆𝒔𝒔𝒊𝒐𝒏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𝑮𝒆𝒏𝒅𝒆𝒓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𝑹𝒂𝒄𝒆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𝑬𝒅𝒖𝒄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𝑴𝒂𝒓𝒕𝒍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𝒔𝒕𝒂𝒕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𝟔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(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𝑷𝒐𝒗𝒆𝒓𝒕𝒚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 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𝑹𝒂𝒕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B174F9-FA96-F7B5-7EFF-FD1408871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" y="1007309"/>
                <a:ext cx="4293705" cy="1154740"/>
              </a:xfrm>
              <a:prstGeom prst="rect">
                <a:avLst/>
              </a:prstGeom>
              <a:blipFill>
                <a:blip r:embed="rId3"/>
                <a:stretch>
                  <a:fillRect l="-426" t="-1579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672670-2F86-758B-16A1-1BCCE6EEE06B}"/>
                  </a:ext>
                </a:extLst>
              </p:cNvPr>
              <p:cNvSpPr txBox="1"/>
              <p:nvPr/>
            </p:nvSpPr>
            <p:spPr>
              <a:xfrm>
                <a:off x="4572001" y="1007309"/>
                <a:ext cx="4293704" cy="944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CCCCCC"/>
                  </a:buClr>
                  <a:buSzPts val="1000"/>
                </a:pPr>
                <a:r>
                  <a:rPr lang="en-US" b="1" dirty="0">
                    <a:solidFill>
                      <a:schemeClr val="dk1"/>
                    </a:solidFill>
                    <a:latin typeface="Open Sans Light"/>
                    <a:ea typeface="Open Sans Light"/>
                    <a:cs typeface="Open Sans Light"/>
                  </a:rPr>
                  <a:t>MODEL 2:</a:t>
                </a:r>
              </a:p>
              <a:p>
                <a:pPr>
                  <a:buClr>
                    <a:srgbClr val="CCCCCC"/>
                  </a:buClr>
                  <a:buSzPts val="1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𝑫𝑼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𝑫𝒓𝒖𝒈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𝑼𝒔𝒆𝒓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𝟎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𝑫𝒆𝒑𝒓𝒆𝒔𝒔𝒊𝒐𝒏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𝑮𝒆𝒏𝒅𝒆𝒓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𝑹𝒂𝒄𝒆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𝑴𝒂𝒓𝒕𝒍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𝒔𝒕𝒂𝒕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672670-2F86-758B-16A1-1BCCE6EE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1007309"/>
                <a:ext cx="4293704" cy="944233"/>
              </a:xfrm>
              <a:prstGeom prst="rect">
                <a:avLst/>
              </a:prstGeom>
              <a:blipFill>
                <a:blip r:embed="rId4"/>
                <a:stretch>
                  <a:fillRect l="-426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1672FC-0A84-037C-3C7C-793429E3EDA8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9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A6D492-92B1-EC28-8B39-9F02056F7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916923"/>
              </p:ext>
            </p:extLst>
          </p:nvPr>
        </p:nvGraphicFramePr>
        <p:xfrm>
          <a:off x="5287819" y="2233261"/>
          <a:ext cx="2862068" cy="126682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171520">
                  <a:extLst>
                    <a:ext uri="{9D8B030D-6E8A-4147-A177-3AD203B41FA5}">
                      <a16:colId xmlns:a16="http://schemas.microsoft.com/office/drawing/2014/main" val="4066627144"/>
                    </a:ext>
                  </a:extLst>
                </a:gridCol>
                <a:gridCol w="1690548">
                  <a:extLst>
                    <a:ext uri="{9D8B030D-6E8A-4147-A177-3AD203B41FA5}">
                      <a16:colId xmlns:a16="http://schemas.microsoft.com/office/drawing/2014/main" val="2159643385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Variable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P-Value 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03149979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Depressed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5479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Gender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6571071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MARTL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1877760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Race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144191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1AED0B-6F30-86E8-A44B-3B184BA14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87742"/>
              </p:ext>
            </p:extLst>
          </p:nvPr>
        </p:nvGraphicFramePr>
        <p:xfrm>
          <a:off x="649462" y="2244432"/>
          <a:ext cx="3551370" cy="1420181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453670">
                  <a:extLst>
                    <a:ext uri="{9D8B030D-6E8A-4147-A177-3AD203B41FA5}">
                      <a16:colId xmlns:a16="http://schemas.microsoft.com/office/drawing/2014/main" val="477739571"/>
                    </a:ext>
                  </a:extLst>
                </a:gridCol>
                <a:gridCol w="2097700">
                  <a:extLst>
                    <a:ext uri="{9D8B030D-6E8A-4147-A177-3AD203B41FA5}">
                      <a16:colId xmlns:a16="http://schemas.microsoft.com/office/drawing/2014/main" val="1466686299"/>
                    </a:ext>
                  </a:extLst>
                </a:gridCol>
              </a:tblGrid>
              <a:tr h="15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Variable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P-value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8480405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Depressed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14078885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Gender 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26012524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Race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79948047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EDUC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Not 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74497475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MARTL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Significant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16714997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POVRAT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Not 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599603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F19D27-2094-D960-C3D3-76F3368049E3}"/>
              </a:ext>
            </a:extLst>
          </p:cNvPr>
          <p:cNvSpPr txBox="1"/>
          <p:nvPr/>
        </p:nvSpPr>
        <p:spPr>
          <a:xfrm>
            <a:off x="1769806" y="3924389"/>
            <a:ext cx="560438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Those who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depressed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49% more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likely to be drug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Females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48% less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likely to be drug users.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African Americans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29% more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likely to be drug users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Those who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married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57% less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likely to be drug users </a:t>
            </a:r>
          </a:p>
        </p:txBody>
      </p:sp>
    </p:spTree>
    <p:extLst>
      <p:ext uri="{BB962C8B-B14F-4D97-AF65-F5344CB8AC3E}">
        <p14:creationId xmlns:p14="http://schemas.microsoft.com/office/powerpoint/2010/main" val="354675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6361" b="6370"/>
          <a:stretch/>
        </p:blipFill>
        <p:spPr>
          <a:xfrm>
            <a:off x="0" y="0"/>
            <a:ext cx="91440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273947" y="182288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Model Comparison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1042397" y="4003938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The AIC value of the model. The model that explains the most variation in the data has a lower value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1042397" y="371992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AICc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Venus has a beautiful name and is the second planet from the Sun. It’s terribly hot, even hotter than Mercury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Mercury is the closest planet to the Sun and the smallest one in the Solar System—it’s only a bit larger than our Moon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Advertising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7D6EB-829B-E65A-A9DD-4723FB3A3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47" y="1298528"/>
            <a:ext cx="8596105" cy="1963082"/>
          </a:xfrm>
          <a:prstGeom prst="rect">
            <a:avLst/>
          </a:prstGeom>
        </p:spPr>
      </p:pic>
      <p:sp>
        <p:nvSpPr>
          <p:cNvPr id="3" name="Google Shape;529;p48">
            <a:extLst>
              <a:ext uri="{FF2B5EF4-FFF2-40B4-BE49-F238E27FC236}">
                <a16:creationId xmlns:a16="http://schemas.microsoft.com/office/drawing/2014/main" id="{48562C80-D96F-F3A4-072C-6BE4C1A07B7E}"/>
              </a:ext>
            </a:extLst>
          </p:cNvPr>
          <p:cNvSpPr txBox="1">
            <a:spLocks/>
          </p:cNvSpPr>
          <p:nvPr/>
        </p:nvSpPr>
        <p:spPr>
          <a:xfrm>
            <a:off x="5482305" y="4003938"/>
            <a:ext cx="2888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1"/>
                </a:solidFill>
              </a:rPr>
              <a:t>The proportion of the total predictive power that can be found in the model.</a:t>
            </a:r>
          </a:p>
        </p:txBody>
      </p:sp>
      <p:sp>
        <p:nvSpPr>
          <p:cNvPr id="4" name="Google Shape;530;p48">
            <a:extLst>
              <a:ext uri="{FF2B5EF4-FFF2-40B4-BE49-F238E27FC236}">
                <a16:creationId xmlns:a16="http://schemas.microsoft.com/office/drawing/2014/main" id="{B9107FA6-CC09-162B-B137-FF4211007EE3}"/>
              </a:ext>
            </a:extLst>
          </p:cNvPr>
          <p:cNvSpPr txBox="1">
            <a:spLocks/>
          </p:cNvSpPr>
          <p:nvPr/>
        </p:nvSpPr>
        <p:spPr>
          <a:xfrm>
            <a:off x="5482305" y="3719928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dirty="0">
                <a:solidFill>
                  <a:schemeClr val="dk1"/>
                </a:solidFill>
              </a:rPr>
              <a:t>AICcWt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61B8C-34E8-53C8-8AA3-B50DFAEDA62A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358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500100" y="165000"/>
            <a:ext cx="201023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Variable</a:t>
            </a:r>
            <a:br>
              <a:rPr lang="es" sz="2400" dirty="0"/>
            </a:br>
            <a:r>
              <a:rPr lang="es" sz="2400" dirty="0"/>
              <a:t>Importance</a:t>
            </a:r>
            <a:endParaRPr sz="2400" dirty="0"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1" y="1621263"/>
            <a:ext cx="2765500" cy="2588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400" dirty="0">
                <a:solidFill>
                  <a:schemeClr val="dk1"/>
                </a:solidFill>
              </a:rPr>
              <a:t>Shows the importance of each predictor variable in the model. </a:t>
            </a:r>
          </a:p>
          <a:p>
            <a:pPr marL="0" indent="0" algn="ctr"/>
            <a:endParaRPr lang="en-US" sz="1400" dirty="0">
              <a:solidFill>
                <a:schemeClr val="dk1"/>
              </a:solidFill>
            </a:endParaRPr>
          </a:p>
          <a:p>
            <a:pPr marL="0" indent="0" algn="ctr"/>
            <a:r>
              <a:rPr lang="en-US" sz="1400" dirty="0">
                <a:solidFill>
                  <a:schemeClr val="dk1"/>
                </a:solidFill>
              </a:rPr>
              <a:t>The higher the score, the more important the variable is </a:t>
            </a:r>
            <a:endParaRPr sz="1400" dirty="0">
              <a:solidFill>
                <a:schemeClr val="dk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0FC0E32-CD75-6D0E-593C-286701F3B4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748783"/>
              </p:ext>
            </p:extLst>
          </p:nvPr>
        </p:nvGraphicFramePr>
        <p:xfrm>
          <a:off x="3129406" y="352129"/>
          <a:ext cx="5639747" cy="3538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5306EC-D5B4-7FD5-4BCF-261FF14EC52C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11174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t="7274" r="1951" b="9211"/>
          <a:stretch/>
        </p:blipFill>
        <p:spPr>
          <a:xfrm>
            <a:off x="-20221" y="-42600"/>
            <a:ext cx="9164221" cy="51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106779" y="62267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chemeClr val="lt1"/>
                </a:solidFill>
              </a:rPr>
              <a:t>Prediction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4679950" y="770273"/>
            <a:ext cx="4464000" cy="4284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400" b="1" u="sng" dirty="0">
                <a:solidFill>
                  <a:schemeClr val="tx1"/>
                </a:solidFill>
              </a:rPr>
              <a:t>PERSON B</a:t>
            </a: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233778" y="770273"/>
            <a:ext cx="4065171" cy="410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500" b="1" u="sng" dirty="0">
                <a:solidFill>
                  <a:schemeClr val="bg1"/>
                </a:solidFill>
              </a:rPr>
              <a:t>PERSON 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5F2987-65BF-C55B-D491-AB6970A9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11744"/>
              </p:ext>
            </p:extLst>
          </p:nvPr>
        </p:nvGraphicFramePr>
        <p:xfrm>
          <a:off x="467245" y="1379482"/>
          <a:ext cx="3598234" cy="169429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377611">
                  <a:extLst>
                    <a:ext uri="{9D8B030D-6E8A-4147-A177-3AD203B41FA5}">
                      <a16:colId xmlns:a16="http://schemas.microsoft.com/office/drawing/2014/main" val="2472464531"/>
                    </a:ext>
                  </a:extLst>
                </a:gridCol>
                <a:gridCol w="2220623">
                  <a:extLst>
                    <a:ext uri="{9D8B030D-6E8A-4147-A177-3AD203B41FA5}">
                      <a16:colId xmlns:a16="http://schemas.microsoft.com/office/drawing/2014/main" val="637814293"/>
                    </a:ext>
                  </a:extLst>
                </a:gridCol>
              </a:tblGrid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6239692"/>
                  </a:ext>
                </a:extLst>
              </a:tr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Race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African American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215802"/>
                  </a:ext>
                </a:extLst>
              </a:tr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Education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Highschool or below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09695507"/>
                  </a:ext>
                </a:extLst>
              </a:tr>
              <a:tr h="39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Marital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Not Married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12117332"/>
                  </a:ext>
                </a:extLst>
              </a:tr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Poverty Ratio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5710640"/>
                  </a:ext>
                </a:extLst>
              </a:tr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Depressed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013256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7D3C3-A5FE-B248-BA1D-135296484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66020"/>
              </p:ext>
            </p:extLst>
          </p:nvPr>
        </p:nvGraphicFramePr>
        <p:xfrm>
          <a:off x="5019900" y="1379482"/>
          <a:ext cx="3714199" cy="16943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36120">
                  <a:extLst>
                    <a:ext uri="{9D8B030D-6E8A-4147-A177-3AD203B41FA5}">
                      <a16:colId xmlns:a16="http://schemas.microsoft.com/office/drawing/2014/main" val="2731410262"/>
                    </a:ext>
                  </a:extLst>
                </a:gridCol>
                <a:gridCol w="2178079">
                  <a:extLst>
                    <a:ext uri="{9D8B030D-6E8A-4147-A177-3AD203B41FA5}">
                      <a16:colId xmlns:a16="http://schemas.microsoft.com/office/drawing/2014/main" val="506454660"/>
                    </a:ext>
                  </a:extLst>
                </a:gridCol>
              </a:tblGrid>
              <a:tr h="186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70717953"/>
                  </a:ext>
                </a:extLst>
              </a:tr>
              <a:tr h="186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Race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African American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33343691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Education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Highschool or below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87734213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Marital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Not Married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96598578"/>
                  </a:ext>
                </a:extLst>
              </a:tr>
              <a:tr h="186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Poverty Ratio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53042285"/>
                  </a:ext>
                </a:extLst>
              </a:tr>
              <a:tr h="186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Depressed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29189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8F604F-A9D1-ACDA-C1C7-32B0C9B49FC9}"/>
              </a:ext>
            </a:extLst>
          </p:cNvPr>
          <p:cNvSpPr txBox="1"/>
          <p:nvPr/>
        </p:nvSpPr>
        <p:spPr>
          <a:xfrm>
            <a:off x="517075" y="3351274"/>
            <a:ext cx="3498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CCCC"/>
              </a:buClr>
              <a:buSzPts val="1000"/>
            </a:pP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Being Female, African American, Up to high school education, not being married, a poverty ratio of 2.17, and Depressed status of “Yes” has a predicted probability of being a drug user of </a:t>
            </a:r>
            <a:r>
              <a:rPr lang="en-US" sz="1600" b="1" u="sng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.3796.</a:t>
            </a:r>
            <a:endParaRPr lang="en-US" b="1" u="sng" dirty="0">
              <a:solidFill>
                <a:schemeClr val="bg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33CDB-A023-C619-109F-9C9AC1588EFE}"/>
              </a:ext>
            </a:extLst>
          </p:cNvPr>
          <p:cNvSpPr txBox="1"/>
          <p:nvPr/>
        </p:nvSpPr>
        <p:spPr>
          <a:xfrm>
            <a:off x="5162663" y="3351274"/>
            <a:ext cx="3498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CCCC"/>
              </a:buClr>
              <a:buSzPts val="1000"/>
            </a:pPr>
            <a:r>
              <a:rPr lang="en-US" b="1" dirty="0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Conversely, an individual with the same gender, race, marital status, educ, and poverty rate but with a depression status of “No” has a predicted probability of being a drug user of </a:t>
            </a:r>
            <a:r>
              <a:rPr lang="en-US" sz="1600" b="1" u="sng" dirty="0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0.2414.</a:t>
            </a:r>
            <a:endParaRPr lang="en-US" b="1" u="sng" dirty="0">
              <a:solidFill>
                <a:schemeClr val="tx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3E3CA-833D-83BF-F034-E0E3D2FB6620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73523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500100" y="165000"/>
            <a:ext cx="201023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Lift Chart</a:t>
            </a:r>
            <a:endParaRPr sz="2400" dirty="0"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1" y="1621263"/>
            <a:ext cx="2765500" cy="2588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400" dirty="0">
                <a:solidFill>
                  <a:schemeClr val="tx1"/>
                </a:solidFill>
              </a:rPr>
              <a:t>The charts are based on the validation data of </a:t>
            </a:r>
            <a:r>
              <a:rPr lang="en-US" sz="1400" b="1" dirty="0">
                <a:solidFill>
                  <a:schemeClr val="tx1"/>
                </a:solidFill>
              </a:rPr>
              <a:t>1400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people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indent="0" algn="ctr"/>
            <a:endParaRPr lang="en-US" sz="1400" dirty="0">
              <a:solidFill>
                <a:schemeClr val="tx1"/>
              </a:solidFill>
            </a:endParaRPr>
          </a:p>
          <a:p>
            <a:pPr marL="0" indent="0" algn="ctr"/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dk1"/>
                </a:solidFill>
              </a:rPr>
              <a:t>The model’s predictive performance in terms of lift is better than the baseline model since its lift curve is higher than that of the baseline model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sz="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7335C-9ECF-4B3D-4735-840A1487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03" y="376266"/>
            <a:ext cx="6213793" cy="3533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C3C9C-5B10-57FF-AFE8-7085F0BB12BE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6955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t="7274" r="1951" b="9211"/>
          <a:stretch/>
        </p:blipFill>
        <p:spPr>
          <a:xfrm>
            <a:off x="-20221" y="-42600"/>
            <a:ext cx="9164221" cy="51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106779" y="591897"/>
            <a:ext cx="4738274" cy="325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Simultaneous Equations Model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4679950" y="770273"/>
            <a:ext cx="4464000" cy="4284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400" b="1" u="sng" dirty="0">
                <a:solidFill>
                  <a:schemeClr val="tx1"/>
                </a:solidFill>
              </a:rPr>
              <a:t>DEPRESSION</a:t>
            </a: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233778" y="770273"/>
            <a:ext cx="4065171" cy="410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500" b="1" u="sng" dirty="0">
                <a:solidFill>
                  <a:schemeClr val="bg1"/>
                </a:solidFill>
              </a:rPr>
              <a:t>DRUG USE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4361EE-899C-A6F6-03B7-0D1FC929B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68903"/>
              </p:ext>
            </p:extLst>
          </p:nvPr>
        </p:nvGraphicFramePr>
        <p:xfrm>
          <a:off x="478815" y="3351273"/>
          <a:ext cx="3759200" cy="111633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43930665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44141922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57541863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Variable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Coeeficient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>
                          <a:effectLst/>
                        </a:rPr>
                        <a:t>P- value 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47028165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Depressed 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0.1498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0.0082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58280494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Marij_price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0.0610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2.22E-16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463790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Cocaine_price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0.0043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2.22E-16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05928074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Heroin_price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0.0034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9.99E-14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44633236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 err="1">
                          <a:effectLst/>
                        </a:rPr>
                        <a:t>Meth_price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0.0022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9.11E-05</a:t>
                      </a:r>
                      <a:endParaRPr lang="en-US" sz="1100" b="0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476942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B4D7AD9-613F-147C-0C73-9A2FDD0F0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307023"/>
              </p:ext>
            </p:extLst>
          </p:nvPr>
        </p:nvGraphicFramePr>
        <p:xfrm>
          <a:off x="5032350" y="3351273"/>
          <a:ext cx="3835936" cy="111633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8576">
                  <a:extLst>
                    <a:ext uri="{9D8B030D-6E8A-4147-A177-3AD203B41FA5}">
                      <a16:colId xmlns:a16="http://schemas.microsoft.com/office/drawing/2014/main" val="2716265090"/>
                    </a:ext>
                  </a:extLst>
                </a:gridCol>
                <a:gridCol w="1270006">
                  <a:extLst>
                    <a:ext uri="{9D8B030D-6E8A-4147-A177-3AD203B41FA5}">
                      <a16:colId xmlns:a16="http://schemas.microsoft.com/office/drawing/2014/main" val="1510491347"/>
                    </a:ext>
                  </a:extLst>
                </a:gridCol>
                <a:gridCol w="1477354">
                  <a:extLst>
                    <a:ext uri="{9D8B030D-6E8A-4147-A177-3AD203B41FA5}">
                      <a16:colId xmlns:a16="http://schemas.microsoft.com/office/drawing/2014/main" val="3439546497"/>
                    </a:ext>
                  </a:extLst>
                </a:gridCol>
              </a:tblGrid>
              <a:tr h="2244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Variable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 err="1">
                          <a:effectLst/>
                        </a:rPr>
                        <a:t>Coeeficient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>
                          <a:effectLst/>
                        </a:rPr>
                        <a:t>P- value 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34850926"/>
                  </a:ext>
                </a:extLst>
              </a:tr>
              <a:tr h="2244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Drug_user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0.215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100" u="none" strike="noStrike">
                          <a:effectLst/>
                        </a:rPr>
                        <a:t>2.22E-16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94443430"/>
                  </a:ext>
                </a:extLst>
              </a:tr>
              <a:tr h="2244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Gender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0.076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100" u="none" strike="noStrike">
                          <a:effectLst/>
                        </a:rPr>
                        <a:t>2.17873E-10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77869739"/>
                  </a:ext>
                </a:extLst>
              </a:tr>
              <a:tr h="2244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>
                          <a:effectLst/>
                        </a:rPr>
                        <a:t>MARTL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-0.056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100" u="none" strike="noStrike">
                          <a:effectLst/>
                        </a:rPr>
                        <a:t>7.9546E-06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72447713"/>
                  </a:ext>
                </a:extLst>
              </a:tr>
              <a:tr h="218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>
                          <a:effectLst/>
                        </a:rPr>
                        <a:t>Income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-0.121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100" u="none" strike="noStrike" dirty="0">
                          <a:effectLst/>
                        </a:rPr>
                        <a:t>2.22E-16</a:t>
                      </a:r>
                      <a:endParaRPr lang="en-US" sz="1100" b="0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76560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D77D00-6D2B-14C6-3055-84852BEE93AE}"/>
              </a:ext>
            </a:extLst>
          </p:cNvPr>
          <p:cNvSpPr txBox="1"/>
          <p:nvPr/>
        </p:nvSpPr>
        <p:spPr>
          <a:xfrm>
            <a:off x="119510" y="1324493"/>
            <a:ext cx="42937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CCCC"/>
              </a:buClr>
              <a:buSzPts val="1000"/>
            </a:pP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Depression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b="1" dirty="0" err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Marij_price</a:t>
            </a: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– $7.38 price/g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b="1" dirty="0" err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Cocaine_price</a:t>
            </a: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$84 price/g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b="1" dirty="0" err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Heroin_price</a:t>
            </a: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$69 price/g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b="1" dirty="0" err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Meth_price</a:t>
            </a: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$40 price/g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68F85-348E-7B48-623E-CCEBF14719CE}"/>
              </a:ext>
            </a:extLst>
          </p:cNvPr>
          <p:cNvSpPr txBox="1"/>
          <p:nvPr/>
        </p:nvSpPr>
        <p:spPr>
          <a:xfrm>
            <a:off x="4765098" y="1408574"/>
            <a:ext cx="429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CCCC"/>
              </a:buClr>
              <a:buSzPts val="1000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Drug User 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Marital Status 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Gender 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Income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2F1C6-92BD-2E45-92A3-E6810259966D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7241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/>
          <p:nvPr/>
        </p:nvSpPr>
        <p:spPr>
          <a:xfrm>
            <a:off x="720000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7"/>
          <p:cNvSpPr/>
          <p:nvPr/>
        </p:nvSpPr>
        <p:spPr>
          <a:xfrm>
            <a:off x="3324853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7"/>
          <p:cNvSpPr/>
          <p:nvPr/>
        </p:nvSpPr>
        <p:spPr>
          <a:xfrm>
            <a:off x="6027556" y="1331485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921368" y="2349617"/>
            <a:ext cx="2014453" cy="117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Mental health checkups should be a part of yearly physicals for prevention purposes. 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58" name="Google Shape;758;p57"/>
          <p:cNvSpPr txBox="1">
            <a:spLocks noGrp="1"/>
          </p:cNvSpPr>
          <p:nvPr>
            <p:ph type="subTitle" idx="3"/>
          </p:nvPr>
        </p:nvSpPr>
        <p:spPr>
          <a:xfrm>
            <a:off x="3442885" y="2349617"/>
            <a:ext cx="2258229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Early intervention strategies can reduce the impact of substance use and mental disorders in America’s communities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60" name="Google Shape;760;p57"/>
          <p:cNvSpPr txBox="1">
            <a:spLocks noGrp="1"/>
          </p:cNvSpPr>
          <p:nvPr>
            <p:ph type="subTitle" idx="5"/>
          </p:nvPr>
        </p:nvSpPr>
        <p:spPr>
          <a:xfrm>
            <a:off x="6209154" y="2349617"/>
            <a:ext cx="2061704" cy="1241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sz="1400" dirty="0">
                <a:solidFill>
                  <a:schemeClr val="lt1"/>
                </a:solidFill>
              </a:rPr>
              <a:t>More research </a:t>
            </a:r>
            <a:r>
              <a:rPr lang="en-US" sz="1400" dirty="0">
                <a:solidFill>
                  <a:schemeClr val="lt1"/>
                </a:solidFill>
              </a:rPr>
              <a:t>to boost protective factors and eliminate or reduce risk factors for drug use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599" y="470625"/>
            <a:ext cx="28012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Recommendations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94CD8-FC90-08CA-8DD7-48B69E4FDF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73171" y="1561379"/>
            <a:ext cx="621708" cy="621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9F4DD5-9055-491C-53B0-54DFE7CE7B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flipH="1">
            <a:off x="4271217" y="1644564"/>
            <a:ext cx="532171" cy="5321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A44730-D3A7-9E62-8A6A-5A9505EC9D4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66299" y="1645279"/>
            <a:ext cx="719745" cy="70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9B67B-3709-8BCD-75EC-980159ACD3AE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8269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790141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 dirty="0">
                <a:solidFill>
                  <a:schemeClr val="lt1"/>
                </a:solidFill>
              </a:rPr>
              <a:t>Questions?</a:t>
            </a:r>
            <a:endParaRPr sz="36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5196343" y="2159843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1800" dirty="0"/>
              <a:t>NHNES Background</a:t>
            </a:r>
            <a:endParaRPr sz="1800"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4887343" y="149794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644167" y="233065"/>
            <a:ext cx="2730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chemeClr val="dk1"/>
                </a:solidFill>
              </a:rPr>
              <a:t>AGENDA</a:t>
            </a:r>
            <a:endParaRPr sz="3200"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1540387" y="2039816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Statistics</a:t>
            </a:r>
            <a:endParaRPr sz="1800"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956779" y="146172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2311861" y="203981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Objective</a:t>
            </a:r>
            <a:endParaRPr sz="1800"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2829618" y="146172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7273825" y="2075740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100"/>
            </a:pPr>
            <a:r>
              <a:rPr lang="es" sz="1800" dirty="0"/>
              <a:t>Insights</a:t>
            </a:r>
            <a:endParaRPr sz="1800"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7273837" y="151083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1837080" y="3629846"/>
            <a:ext cx="102308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SzPts val="1100"/>
            </a:pPr>
            <a:r>
              <a:rPr lang="es" sz="1800" dirty="0"/>
              <a:t>Results</a:t>
            </a:r>
            <a:endParaRPr sz="1800"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1837092" y="306492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  <p:sp>
        <p:nvSpPr>
          <p:cNvPr id="12" name="Google Shape;168;p30">
            <a:extLst>
              <a:ext uri="{FF2B5EF4-FFF2-40B4-BE49-F238E27FC236}">
                <a16:creationId xmlns:a16="http://schemas.microsoft.com/office/drawing/2014/main" id="{FA9F41A7-174C-547B-F321-0A22FFAF2F9B}"/>
              </a:ext>
            </a:extLst>
          </p:cNvPr>
          <p:cNvSpPr txBox="1">
            <a:spLocks/>
          </p:cNvSpPr>
          <p:nvPr/>
        </p:nvSpPr>
        <p:spPr>
          <a:xfrm>
            <a:off x="3706505" y="3616968"/>
            <a:ext cx="21058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>
              <a:buSzPts val="1100"/>
            </a:pPr>
            <a:r>
              <a:rPr lang="en-US" sz="1800" dirty="0" err="1"/>
              <a:t>Recomm</a:t>
            </a:r>
            <a:r>
              <a:rPr lang="en-US" sz="1800" dirty="0"/>
              <a:t>-</a:t>
            </a:r>
          </a:p>
          <a:p>
            <a:pPr>
              <a:buSzPts val="1100"/>
            </a:pPr>
            <a:r>
              <a:rPr lang="en-US" sz="1800" dirty="0"/>
              <a:t>endations</a:t>
            </a:r>
          </a:p>
        </p:txBody>
      </p:sp>
      <p:sp>
        <p:nvSpPr>
          <p:cNvPr id="13" name="Google Shape;170;p30">
            <a:extLst>
              <a:ext uri="{FF2B5EF4-FFF2-40B4-BE49-F238E27FC236}">
                <a16:creationId xmlns:a16="http://schemas.microsoft.com/office/drawing/2014/main" id="{7759CF20-D3E9-1CB5-B401-D1FFC4528B70}"/>
              </a:ext>
            </a:extLst>
          </p:cNvPr>
          <p:cNvSpPr txBox="1">
            <a:spLocks/>
          </p:cNvSpPr>
          <p:nvPr/>
        </p:nvSpPr>
        <p:spPr>
          <a:xfrm>
            <a:off x="3706518" y="305204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06</a:t>
            </a:r>
          </a:p>
        </p:txBody>
      </p:sp>
      <p:sp>
        <p:nvSpPr>
          <p:cNvPr id="14" name="Google Shape;168;p30">
            <a:extLst>
              <a:ext uri="{FF2B5EF4-FFF2-40B4-BE49-F238E27FC236}">
                <a16:creationId xmlns:a16="http://schemas.microsoft.com/office/drawing/2014/main" id="{69A31FA0-6AD1-4F8C-8E8D-05FDAC550C4A}"/>
              </a:ext>
            </a:extLst>
          </p:cNvPr>
          <p:cNvSpPr txBox="1">
            <a:spLocks/>
          </p:cNvSpPr>
          <p:nvPr/>
        </p:nvSpPr>
        <p:spPr>
          <a:xfrm>
            <a:off x="5764230" y="3629846"/>
            <a:ext cx="21058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>
              <a:buSzPts val="1100"/>
            </a:pPr>
            <a:r>
              <a:rPr lang="en-US" sz="1800" dirty="0"/>
              <a:t>References</a:t>
            </a:r>
          </a:p>
        </p:txBody>
      </p:sp>
      <p:sp>
        <p:nvSpPr>
          <p:cNvPr id="15" name="Google Shape;170;p30">
            <a:extLst>
              <a:ext uri="{FF2B5EF4-FFF2-40B4-BE49-F238E27FC236}">
                <a16:creationId xmlns:a16="http://schemas.microsoft.com/office/drawing/2014/main" id="{EF42092D-CB1C-9C89-DAF5-E2395BEC4889}"/>
              </a:ext>
            </a:extLst>
          </p:cNvPr>
          <p:cNvSpPr txBox="1">
            <a:spLocks/>
          </p:cNvSpPr>
          <p:nvPr/>
        </p:nvSpPr>
        <p:spPr>
          <a:xfrm>
            <a:off x="5764243" y="306492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870CE-391E-D4D5-46F7-4BC5EF1F31CB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3194100" y="3180735"/>
            <a:ext cx="2755800" cy="7870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APPENDIX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1 - Visualizations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7C75-8CAF-4E59-B0F0-7FA18F66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15" y="978155"/>
            <a:ext cx="6517734" cy="40180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1504-2B4A-083F-D1CB-EE3CBF18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52" y="943725"/>
            <a:ext cx="6666695" cy="41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4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3 -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8B1B2-1DC4-0D25-AD31-2F5FC8CB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73" y="943725"/>
            <a:ext cx="6662254" cy="41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57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4 -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F95E8-730D-29CA-47C2-383D802B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04" y="943725"/>
            <a:ext cx="6609992" cy="40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5 -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3FD80-B3F6-0366-EF2E-7C166E8F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2" y="945018"/>
            <a:ext cx="6727388" cy="41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8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6 -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D524-D512-3A46-495C-BD44F53D7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99" y="943725"/>
            <a:ext cx="6685201" cy="417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7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7 -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A043F-D152-3574-84CA-6CA09544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63" y="943725"/>
            <a:ext cx="6564685" cy="41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8 - Visualizations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BB0B32-F352-356F-9FEC-3F31CA9A7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70" y="1142985"/>
            <a:ext cx="6218459" cy="35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9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9 – Variable Counts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67D3F5-FA14-F61B-2BBB-67013E81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779417"/>
              </p:ext>
            </p:extLst>
          </p:nvPr>
        </p:nvGraphicFramePr>
        <p:xfrm>
          <a:off x="723599" y="1250028"/>
          <a:ext cx="2755900" cy="882968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140561605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9164225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 of Depressed/Non-Depressed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065215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106024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771192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8598277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8E33BB-314F-AF9D-39B9-B9658B8A7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67244"/>
              </p:ext>
            </p:extLst>
          </p:nvPr>
        </p:nvGraphicFramePr>
        <p:xfrm>
          <a:off x="723599" y="2341408"/>
          <a:ext cx="2095500" cy="882968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43070537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64639480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Count of </a:t>
                      </a:r>
                      <a:r>
                        <a:rPr lang="en-US" sz="1100" u="none" strike="noStrike" dirty="0" err="1">
                          <a:effectLst/>
                        </a:rPr>
                        <a:t>Drug_user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16659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704195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806106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50490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CBB58D-36E1-A729-430C-410E4E04F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533"/>
              </p:ext>
            </p:extLst>
          </p:nvPr>
        </p:nvGraphicFramePr>
        <p:xfrm>
          <a:off x="5226665" y="1236611"/>
          <a:ext cx="1778000" cy="1244918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6000220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50050506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Cocaine Users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948822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650342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438355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2482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125738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207527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25DB7F-B78E-F400-66DA-22D2E1B20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973199"/>
              </p:ext>
            </p:extLst>
          </p:nvPr>
        </p:nvGraphicFramePr>
        <p:xfrm>
          <a:off x="723599" y="3569565"/>
          <a:ext cx="1727200" cy="882968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365617812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57762405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GENDER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478511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935602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186672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0536801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C8805D-0B61-EEDE-BE6F-481B145B6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8513"/>
              </p:ext>
            </p:extLst>
          </p:nvPr>
        </p:nvGraphicFramePr>
        <p:xfrm>
          <a:off x="5226665" y="2782892"/>
          <a:ext cx="1727200" cy="1425893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367632397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13300743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Race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434056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21650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631273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280742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409901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02221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59476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53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t="7274" r="1951" b="9211"/>
          <a:stretch/>
        </p:blipFill>
        <p:spPr>
          <a:xfrm>
            <a:off x="-20221" y="-42600"/>
            <a:ext cx="9164221" cy="51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106779" y="62267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chemeClr val="lt1"/>
                </a:solidFill>
              </a:rPr>
              <a:t>STATISTICS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4679950" y="622674"/>
            <a:ext cx="4464000" cy="4431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</a:rPr>
              <a:t>The number of overdose deaths increases annually at 4.0%.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233778" y="770273"/>
            <a:ext cx="4065171" cy="410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Depression is defined as a period of at </a:t>
            </a:r>
            <a:r>
              <a:rPr lang="en-US" sz="1500" b="1" u="sng" dirty="0">
                <a:solidFill>
                  <a:schemeClr val="bg1"/>
                </a:solidFill>
              </a:rPr>
              <a:t>least two weeks </a:t>
            </a:r>
            <a:r>
              <a:rPr lang="en-US" sz="1500" dirty="0">
                <a:solidFill>
                  <a:schemeClr val="bg1"/>
                </a:solidFill>
              </a:rPr>
              <a:t>when a person experienced a depressed mood or l</a:t>
            </a:r>
            <a:r>
              <a:rPr lang="en-US" sz="1500" b="1" dirty="0">
                <a:solidFill>
                  <a:schemeClr val="bg1"/>
                </a:solidFill>
              </a:rPr>
              <a:t>oss of </a:t>
            </a:r>
            <a:r>
              <a:rPr lang="en-US" sz="1500" b="1" u="sng" dirty="0">
                <a:solidFill>
                  <a:schemeClr val="bg1"/>
                </a:solidFill>
              </a:rPr>
              <a:t>interest</a:t>
            </a:r>
            <a:r>
              <a:rPr lang="en-US" sz="1500" b="1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or </a:t>
            </a:r>
            <a:r>
              <a:rPr lang="en-US" sz="1500" b="1" u="sng" dirty="0">
                <a:solidFill>
                  <a:schemeClr val="bg1"/>
                </a:solidFill>
              </a:rPr>
              <a:t>pleasure</a:t>
            </a:r>
            <a:r>
              <a:rPr lang="en-US" sz="1500" dirty="0">
                <a:solidFill>
                  <a:schemeClr val="bg1"/>
                </a:solidFill>
              </a:rPr>
              <a:t> in daily activities and had specified symptoms, such as </a:t>
            </a:r>
            <a:r>
              <a:rPr lang="en-US" sz="1500" b="1" u="sng" dirty="0">
                <a:solidFill>
                  <a:schemeClr val="bg1"/>
                </a:solidFill>
              </a:rPr>
              <a:t>problems with sleep, eating, energy, concentration, or self-worth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Major depression is one of the </a:t>
            </a:r>
            <a:r>
              <a:rPr lang="en-US" sz="1500" b="1" u="sng" dirty="0">
                <a:solidFill>
                  <a:schemeClr val="bg1"/>
                </a:solidFill>
              </a:rPr>
              <a:t>most common mental disorders</a:t>
            </a:r>
            <a:r>
              <a:rPr lang="en-US" sz="1500" dirty="0">
                <a:solidFill>
                  <a:schemeClr val="bg1"/>
                </a:solidFill>
              </a:rPr>
              <a:t> in the United States and about </a:t>
            </a:r>
            <a:r>
              <a:rPr lang="en-US" sz="1500" b="1" u="sng" dirty="0">
                <a:solidFill>
                  <a:schemeClr val="bg1"/>
                </a:solidFill>
              </a:rPr>
              <a:t>18.5% </a:t>
            </a:r>
            <a:r>
              <a:rPr lang="en-US" sz="1500" dirty="0">
                <a:solidFill>
                  <a:schemeClr val="bg1"/>
                </a:solidFill>
              </a:rPr>
              <a:t>of adults had symptoms of depression that were either mild, moderate, or severe in the past 2 weeks.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63261-9E8B-C516-2292-8D11D24EFFF9}"/>
              </a:ext>
            </a:extLst>
          </p:cNvPr>
          <p:cNvSpPr txBox="1"/>
          <p:nvPr/>
        </p:nvSpPr>
        <p:spPr>
          <a:xfrm>
            <a:off x="4679900" y="3188002"/>
            <a:ext cx="2164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r>
              <a:rPr lang="en-US" sz="1200" b="1" dirty="0">
                <a:solidFill>
                  <a:schemeClr val="tx1"/>
                </a:solidFill>
              </a:rPr>
              <a:t>50% </a:t>
            </a:r>
            <a:r>
              <a:rPr lang="en-US" sz="1200" dirty="0">
                <a:solidFill>
                  <a:schemeClr val="tx1"/>
                </a:solidFill>
              </a:rPr>
              <a:t>of people from the </a:t>
            </a:r>
            <a:r>
              <a:rPr lang="en-US" sz="1200" b="1" dirty="0">
                <a:solidFill>
                  <a:schemeClr val="tx1"/>
                </a:solidFill>
              </a:rPr>
              <a:t>age of 12</a:t>
            </a:r>
            <a:r>
              <a:rPr lang="en-US" sz="1200" dirty="0">
                <a:solidFill>
                  <a:schemeClr val="tx1"/>
                </a:solidFill>
              </a:rPr>
              <a:t> have used illicit drugs at least once.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1C4F9-015D-C48D-3CD9-09F17C0CE650}"/>
              </a:ext>
            </a:extLst>
          </p:cNvPr>
          <p:cNvSpPr txBox="1"/>
          <p:nvPr/>
        </p:nvSpPr>
        <p:spPr>
          <a:xfrm>
            <a:off x="6844505" y="3194273"/>
            <a:ext cx="2164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r>
              <a:rPr lang="en-US" sz="1200" b="1" dirty="0">
                <a:solidFill>
                  <a:schemeClr val="tx1"/>
                </a:solidFill>
              </a:rPr>
              <a:t>22% </a:t>
            </a:r>
            <a:r>
              <a:rPr lang="en-US" sz="1200" dirty="0">
                <a:solidFill>
                  <a:schemeClr val="tx1"/>
                </a:solidFill>
              </a:rPr>
              <a:t>of </a:t>
            </a:r>
            <a:r>
              <a:rPr lang="en-US" sz="1200" b="1" dirty="0">
                <a:solidFill>
                  <a:schemeClr val="tx1"/>
                </a:solidFill>
              </a:rPr>
              <a:t>males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17% </a:t>
            </a:r>
            <a:r>
              <a:rPr lang="en-US" sz="1200" dirty="0">
                <a:solidFill>
                  <a:schemeClr val="tx1"/>
                </a:solidFill>
              </a:rPr>
              <a:t>of </a:t>
            </a:r>
            <a:r>
              <a:rPr lang="en-US" sz="1200" b="1" dirty="0">
                <a:solidFill>
                  <a:schemeClr val="tx1"/>
                </a:solidFill>
              </a:rPr>
              <a:t>females</a:t>
            </a:r>
            <a:r>
              <a:rPr lang="en-US" sz="1200" dirty="0">
                <a:solidFill>
                  <a:schemeClr val="tx1"/>
                </a:solidFill>
              </a:rPr>
              <a:t> used illegal drugs or misused prescription drugs within the last year.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96337-1FF6-CB8F-DE62-C4AC364A78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72108" y="2082129"/>
            <a:ext cx="1108775" cy="1105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098D2A-DB81-4DF9-7B0F-85717B21B2D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127" y="2082129"/>
            <a:ext cx="1108775" cy="1108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8D9A79-E26C-1220-02EA-D29C80CBE0E3}"/>
              </a:ext>
            </a:extLst>
          </p:cNvPr>
          <p:cNvSpPr txBox="1"/>
          <p:nvPr/>
        </p:nvSpPr>
        <p:spPr>
          <a:xfrm>
            <a:off x="8688424" y="4601497"/>
            <a:ext cx="33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	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10 -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FADA2-6B89-523E-7DEC-F209EDE42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32" y="943725"/>
            <a:ext cx="4729536" cy="39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11 – Creating Binary Variables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FA806-9363-F50A-019C-AAC6272D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29" y="1273106"/>
            <a:ext cx="6474542" cy="23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6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12 – Data Structure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D9BF6-06E0-03FC-3CE1-1C21A18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4" y="1192066"/>
            <a:ext cx="8799871" cy="27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75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13 – Logistic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ED6B9-4109-07FD-AED3-B68098C6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2" y="943948"/>
            <a:ext cx="8844116" cy="240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24F74-EEFA-ADBF-5AF2-A49EB92B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42" y="3627706"/>
            <a:ext cx="8844116" cy="11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3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14 – Logistic Regression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FDCB3-A215-5855-F3E1-4F31EEF1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0" y="1108660"/>
            <a:ext cx="3981033" cy="3407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B00D8-B210-C310-51A0-6455E499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888" y="1108659"/>
            <a:ext cx="4411042" cy="34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3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15 – Model Comparison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4C1D8-209A-F028-2215-3933B132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8" y="1132436"/>
            <a:ext cx="7261123" cy="36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3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16 – Accessing the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A7237-9476-1EA8-4B0B-B97DEA96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80" y="943725"/>
            <a:ext cx="7454040" cy="40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97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17 - </a:t>
            </a:r>
            <a:r>
              <a:rPr lang="en-US" dirty="0"/>
              <a:t>Accessing the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195A4-3CFA-F582-5BD2-E36CD0F96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0"/>
          <a:stretch/>
        </p:blipFill>
        <p:spPr>
          <a:xfrm>
            <a:off x="1171575" y="1105957"/>
            <a:ext cx="4602332" cy="1766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E5650-A063-65EE-5792-5048B40C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3371407"/>
            <a:ext cx="68008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52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18 - Predictions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7FA5-AC36-9E10-FD9B-ECFE5473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" y="1416825"/>
            <a:ext cx="9009347" cy="28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3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19 - </a:t>
            </a:r>
            <a:r>
              <a:rPr lang="en-US" dirty="0"/>
              <a:t>MODEL DIAGNOSTIC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90D8F-63D9-EB24-49AA-8D61FA6A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42" y="1416825"/>
            <a:ext cx="8118915" cy="21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5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2534" r="32534"/>
          <a:stretch/>
        </p:blipFill>
        <p:spPr>
          <a:xfrm>
            <a:off x="0" y="0"/>
            <a:ext cx="3073552" cy="46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4572000" y="331631"/>
            <a:ext cx="3867300" cy="5509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OBJECTIVE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3378200" y="1736462"/>
            <a:ext cx="5255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Light"/>
                <a:ea typeface="Open Sans Light"/>
                <a:cs typeface="Open Sans Light"/>
                <a:sym typeface="Open Sans Light"/>
              </a:rPr>
              <a:t>Does being depressed and other external factors increase the chances of a person being a drug user?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DFC537-E2A7-3EF9-8423-314FA9E36FA9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20 - </a:t>
            </a:r>
            <a:r>
              <a:rPr lang="en-US" dirty="0"/>
              <a:t>MODEL DIAGNOSTIC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A5D39-21B7-F544-DE83-1389B1A9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7" y="1135454"/>
            <a:ext cx="7256206" cy="27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58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21 - </a:t>
            </a:r>
            <a:r>
              <a:rPr lang="en-US" dirty="0"/>
              <a:t>Simultaneous Equations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0AAFE-1E88-B9E9-580B-79CE064D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74" y="1312132"/>
            <a:ext cx="8519652" cy="33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69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22 - </a:t>
            </a:r>
            <a:r>
              <a:rPr lang="en-US" dirty="0"/>
              <a:t>Simultaneous Equations Model (2SLS)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0CAAF-32EE-54A8-0DA4-FC581785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1" y="1301606"/>
            <a:ext cx="7938397" cy="254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66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23 - </a:t>
            </a:r>
            <a:r>
              <a:rPr lang="en-US" dirty="0"/>
              <a:t>Simultaneous Equations Model (2SLS)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7F465-6B7E-0495-CA39-E9677A2D2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943725"/>
            <a:ext cx="7683910" cy="2663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2702E-BED7-9C41-E6DE-B405FE36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19" y="2275287"/>
            <a:ext cx="5809936" cy="28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64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24 - </a:t>
            </a:r>
            <a:r>
              <a:rPr lang="en-US" dirty="0"/>
              <a:t>Simultaneous Equations Model (2SLS)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DB341-A6E6-5A2B-9558-64D90488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35" y="1249329"/>
            <a:ext cx="7506930" cy="33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79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57" y="149119"/>
            <a:ext cx="5932839" cy="946200"/>
          </a:xfrm>
        </p:spPr>
        <p:txBody>
          <a:bodyPr/>
          <a:lstStyle/>
          <a:p>
            <a:r>
              <a:rPr lang="es" dirty="0"/>
              <a:t>Appendix 25 - </a:t>
            </a:r>
            <a:r>
              <a:rPr lang="en-US" dirty="0"/>
              <a:t>Simultaneous Equations Model (3SLS)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A8DC1-C79A-1860-D22F-7869C8E0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7" y="622219"/>
            <a:ext cx="4357571" cy="3589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304BF-EAC6-6D40-D49B-68447F24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40" y="2024228"/>
            <a:ext cx="4564103" cy="28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00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5932839" cy="946200"/>
          </a:xfrm>
        </p:spPr>
        <p:txBody>
          <a:bodyPr/>
          <a:lstStyle/>
          <a:p>
            <a:r>
              <a:rPr lang="es" dirty="0"/>
              <a:t>Appendix 26 - </a:t>
            </a:r>
            <a:r>
              <a:rPr lang="en-US" dirty="0"/>
              <a:t>Simultaneous Equations Model (3SLS)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44259-0BC3-4595-90D7-2EF93512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81" y="1212455"/>
            <a:ext cx="7691120" cy="34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79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5932839" cy="946200"/>
          </a:xfrm>
        </p:spPr>
        <p:txBody>
          <a:bodyPr/>
          <a:lstStyle/>
          <a:p>
            <a:r>
              <a:rPr lang="es" dirty="0"/>
              <a:t>Appendix 27 - </a:t>
            </a:r>
            <a:r>
              <a:rPr lang="en-US" dirty="0"/>
              <a:t>Hausman specification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4F2C8-0528-72C1-8B99-AB6D0D8D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988619"/>
            <a:ext cx="8209280" cy="368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57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5932839" cy="946200"/>
          </a:xfrm>
        </p:spPr>
        <p:txBody>
          <a:bodyPr/>
          <a:lstStyle/>
          <a:p>
            <a:r>
              <a:rPr lang="es" dirty="0"/>
              <a:t>Appendix 28 – </a:t>
            </a:r>
            <a:r>
              <a:rPr lang="en-US" dirty="0"/>
              <a:t>ODDS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330C5-0CB0-AB77-E34B-8099BF6F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99" y="2948288"/>
            <a:ext cx="4384259" cy="720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F0FDE-EAE7-84A8-9E4A-7A8C4CCE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9" y="3665300"/>
            <a:ext cx="6499123" cy="681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BC7B0-3FF5-0125-A203-F78760A2C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9" y="1917399"/>
            <a:ext cx="7418439" cy="952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C8EE-C05A-AD9C-6B27-38B0D0F3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85" y="1135031"/>
            <a:ext cx="33718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54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5932839" cy="9462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8D122-D965-955B-E3CD-F239C8DBFC75}"/>
              </a:ext>
            </a:extLst>
          </p:cNvPr>
          <p:cNvSpPr txBox="1"/>
          <p:nvPr/>
        </p:nvSpPr>
        <p:spPr>
          <a:xfrm>
            <a:off x="723599" y="1027470"/>
            <a:ext cx="795828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Depression. (n.d.). National Institute of Mental Health (NIMH).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https://www.nimh.nih.gov/health/topics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/depression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Major Depression. (n.d.). National Institute of Mental Health (NIMH).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https://www.nimh.nih.gov/health/statistics/major-depression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Villarroel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, M., &amp; </a:t>
            </a:r>
            <a:r>
              <a:rPr lang="en-US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Terlizzi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, E. P. (2020). Symptoms of Depression Among Adults: United States, 2019. NCHS Data Brief, 379, 1–8.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4"/>
              </a:rPr>
              <a:t>https://pubmed.ncbi.nlm.nih.gov/33054920/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Bustamante, J. (2023, January 1). Drug Abuse Statistics. NCDAS.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5"/>
              </a:rPr>
              <a:t>https://drugabusestatistics.org/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NHANES - About the National Health and Nutrition Examination Survey. (n.d.).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6"/>
              </a:rPr>
              <a:t>https://www.cdc.gov/nchs/nhanes/about_nhanes.htm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Income inequality and depression: a systematic review and meta-analysis of the association and a scoping review of mechanisms. (n.d.). https://onlinelibrary.wiley.com/doi/full/10.1002/wps.20492</a:t>
            </a:r>
          </a:p>
        </p:txBody>
      </p:sp>
    </p:spTree>
    <p:extLst>
      <p:ext uri="{BB962C8B-B14F-4D97-AF65-F5344CB8AC3E}">
        <p14:creationId xmlns:p14="http://schemas.microsoft.com/office/powerpoint/2010/main" val="218606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3CFB4-77DF-F229-1DA8-2AAB88A0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69169"/>
            <a:ext cx="7886700" cy="945210"/>
          </a:xfrm>
        </p:spPr>
        <p:txBody>
          <a:bodyPr/>
          <a:lstStyle/>
          <a:p>
            <a:pPr algn="ctr"/>
            <a:r>
              <a:rPr lang="en-US" sz="2400" dirty="0"/>
              <a:t>National Health and Nutrition </a:t>
            </a:r>
            <a:br>
              <a:rPr lang="en-US" sz="2400" dirty="0"/>
            </a:br>
            <a:r>
              <a:rPr lang="en-US" sz="2400" dirty="0"/>
              <a:t>Examination Survey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19952-7842-84A1-3AB9-3AEA434D4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1394167"/>
            <a:ext cx="7886700" cy="342413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2017-2018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program of studies designed to assess the health and nutritional status of adults and children in the United States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combines interviews and physical examinations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Findings from this survey will be used to determine the prevalence of major diseases and risk factors for diseases.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The survey examines a nationally representative sample of about </a:t>
            </a:r>
            <a:r>
              <a:rPr lang="en-US" sz="1600" b="1" dirty="0"/>
              <a:t>5,000 persons each year</a:t>
            </a:r>
            <a:r>
              <a:rPr lang="en-US" sz="1600" dirty="0"/>
              <a:t>. These persons are located in counties across the country, 15 of which are visited each year.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95EF6-CD6C-4150-F798-2A859DADE3D8}"/>
              </a:ext>
            </a:extLst>
          </p:cNvPr>
          <p:cNvSpPr txBox="1"/>
          <p:nvPr/>
        </p:nvSpPr>
        <p:spPr>
          <a:xfrm>
            <a:off x="8580269" y="4679803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6050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51;p57">
            <a:extLst>
              <a:ext uri="{FF2B5EF4-FFF2-40B4-BE49-F238E27FC236}">
                <a16:creationId xmlns:a16="http://schemas.microsoft.com/office/drawing/2014/main" id="{8EFE4486-A0EA-6B20-A22C-ABF0F97F1DFD}"/>
              </a:ext>
            </a:extLst>
          </p:cNvPr>
          <p:cNvSpPr/>
          <p:nvPr/>
        </p:nvSpPr>
        <p:spPr>
          <a:xfrm>
            <a:off x="4708187" y="1016401"/>
            <a:ext cx="4338536" cy="34255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965457-615C-1D81-046F-4B93644BC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314" y="144399"/>
            <a:ext cx="3984588" cy="946200"/>
          </a:xfrm>
        </p:spPr>
        <p:txBody>
          <a:bodyPr/>
          <a:lstStyle/>
          <a:p>
            <a:r>
              <a:rPr lang="en-US" sz="2000" dirty="0"/>
              <a:t>Example of Questions asked in scales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984971-C0E2-1A2E-9D7B-47254EAFDBE3}"/>
              </a:ext>
            </a:extLst>
          </p:cNvPr>
          <p:cNvGrpSpPr/>
          <p:nvPr/>
        </p:nvGrpSpPr>
        <p:grpSpPr>
          <a:xfrm>
            <a:off x="150933" y="1016401"/>
            <a:ext cx="4245969" cy="3425541"/>
            <a:chOff x="267665" y="1058910"/>
            <a:chExt cx="4245969" cy="3425541"/>
          </a:xfrm>
        </p:grpSpPr>
        <p:sp>
          <p:nvSpPr>
            <p:cNvPr id="7" name="Google Shape;751;p57">
              <a:extLst>
                <a:ext uri="{FF2B5EF4-FFF2-40B4-BE49-F238E27FC236}">
                  <a16:creationId xmlns:a16="http://schemas.microsoft.com/office/drawing/2014/main" id="{0BF8A88A-42EB-9D41-36EF-AB265E020D72}"/>
                </a:ext>
              </a:extLst>
            </p:cNvPr>
            <p:cNvSpPr>
              <a:spLocks/>
            </p:cNvSpPr>
            <p:nvPr/>
          </p:nvSpPr>
          <p:spPr>
            <a:xfrm>
              <a:off x="267665" y="1058910"/>
              <a:ext cx="4245969" cy="342554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4" name="Table 3">
              <a:extLst>
                <a:ext uri="{FF2B5EF4-FFF2-40B4-BE49-F238E27FC236}">
                  <a16:creationId xmlns:a16="http://schemas.microsoft.com/office/drawing/2014/main" id="{FC2F1B2B-3CAF-6EE4-D9E2-2A95773AE23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74522897"/>
                </p:ext>
              </p:extLst>
            </p:nvPr>
          </p:nvGraphicFramePr>
          <p:xfrm>
            <a:off x="374399" y="1207305"/>
            <a:ext cx="4027368" cy="3136101"/>
          </p:xfrm>
          <a:graphic>
            <a:graphicData uri="http://schemas.openxmlformats.org/drawingml/2006/table">
              <a:tbl>
                <a:tblPr firstRow="1" firstCol="1" bandRow="1">
                  <a:tableStyleId>{D7AC3CCA-C797-4891-BE02-D94E43425B78}</a:tableStyleId>
                </a:tblPr>
                <a:tblGrid>
                  <a:gridCol w="1213591">
                    <a:extLst>
                      <a:ext uri="{9D8B030D-6E8A-4147-A177-3AD203B41FA5}">
                        <a16:colId xmlns:a16="http://schemas.microsoft.com/office/drawing/2014/main" val="4180348052"/>
                      </a:ext>
                    </a:extLst>
                  </a:gridCol>
                  <a:gridCol w="2813777">
                    <a:extLst>
                      <a:ext uri="{9D8B030D-6E8A-4147-A177-3AD203B41FA5}">
                        <a16:colId xmlns:a16="http://schemas.microsoft.com/office/drawing/2014/main" val="3729928599"/>
                      </a:ext>
                    </a:extLst>
                  </a:gridCol>
                </a:tblGrid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DPINTEREST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Have little interest in doing things</a:t>
                        </a:r>
                        <a:endPara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3323040453"/>
                    </a:ext>
                  </a:extLst>
                </a:tr>
                <a:tr h="491088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DPFEEL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how often have you been bothered by the following problems: feeling down, depressed, or hopeless?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509458440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DPSLEEP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Trouble sleeping or sleeping too much</a:t>
                        </a:r>
                        <a:endPara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704477877"/>
                    </a:ext>
                  </a:extLst>
                </a:tr>
                <a:tr h="453020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DPENERGY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Feeling tired or having little energy</a:t>
                        </a:r>
                      </a:p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 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1296363151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DPAPPETITE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Poor appetite or overeating</a:t>
                        </a:r>
                        <a:endPara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1534009582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DPSELF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Feeling bad about yourself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2535942444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DPCONCEN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Trouble concentrating on things</a:t>
                        </a:r>
                        <a:endPara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2567182668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DPSPEAK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Moving or speaking slowly or too fast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3532862210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DPTHOUGHT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Thought you would be better off dead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2349377028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dirty="0" err="1">
                            <a:effectLst/>
                          </a:rPr>
                          <a:t>DPDifficulty</a:t>
                        </a:r>
                        <a:endPara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dirty="0">
                            <a:effectLst/>
                          </a:rPr>
                          <a:t>Difficulty these problems have caused</a:t>
                        </a:r>
                        <a:endPara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300636226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3A3588-71A2-D764-E3DA-4F58DD543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55087"/>
              </p:ext>
            </p:extLst>
          </p:nvPr>
        </p:nvGraphicFramePr>
        <p:xfrm>
          <a:off x="4818121" y="1164796"/>
          <a:ext cx="4118667" cy="313610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30414">
                  <a:extLst>
                    <a:ext uri="{9D8B030D-6E8A-4147-A177-3AD203B41FA5}">
                      <a16:colId xmlns:a16="http://schemas.microsoft.com/office/drawing/2014/main" val="3413510971"/>
                    </a:ext>
                  </a:extLst>
                </a:gridCol>
                <a:gridCol w="3188253">
                  <a:extLst>
                    <a:ext uri="{9D8B030D-6E8A-4147-A177-3AD203B41FA5}">
                      <a16:colId xmlns:a16="http://schemas.microsoft.com/office/drawing/2014/main" val="2581211263"/>
                    </a:ext>
                  </a:extLst>
                </a:gridCol>
              </a:tblGrid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DUQ211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Used marijuana every month for a year?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4449235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DUQ215Q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Time since last used marijuana regularly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3948989483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DUQ230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days used marijuana or hashish/month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4009950720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DUQ250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use any form of cocaine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2024596967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DUQ280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of days used cocaine/month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1154667630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DUQ290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used heroin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4213071066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DUQ320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of days used heroin/month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1649607775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DUQ330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used methamphetamine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3841575856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DUQ340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Age first used methamphetamine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1621365738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DUQ350Q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Last time used methamphetamine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2998582622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DUQ360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days used methamphetamine/month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1178134625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DUQ370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use a needle to inject illegal drug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2809523777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DUQ410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times injected drugs/lifetime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4028761946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DUQ430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been in rehabilitation program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8971920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4C4263F-D803-7EE3-EFDF-6A8C9186F8C3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752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Data Insights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-550900" y="1167306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Gender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733050" y="126050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dirty="0"/>
              <a:t>Data Insights</a:t>
            </a:r>
            <a:endParaRPr sz="2400" dirty="0"/>
          </a:p>
        </p:txBody>
      </p:sp>
      <p:sp>
        <p:nvSpPr>
          <p:cNvPr id="271" name="Google Shape;271;p39"/>
          <p:cNvSpPr txBox="1"/>
          <p:nvPr/>
        </p:nvSpPr>
        <p:spPr>
          <a:xfrm>
            <a:off x="-883638" y="2392979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Age</a:t>
            </a:r>
            <a:endParaRPr sz="1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835150" cy="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Race/Hispanic Origin</a:t>
            </a:r>
            <a:endParaRPr sz="1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69356A0-983E-786E-A2BE-5CD634068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360636"/>
              </p:ext>
            </p:extLst>
          </p:nvPr>
        </p:nvGraphicFramePr>
        <p:xfrm>
          <a:off x="-51794" y="1072249"/>
          <a:ext cx="4623794" cy="142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12FBA1-4FAA-E3E1-15B8-A25A984CA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8" t="2217" r="5000" b="5639"/>
          <a:stretch/>
        </p:blipFill>
        <p:spPr>
          <a:xfrm>
            <a:off x="691653" y="2864795"/>
            <a:ext cx="3136900" cy="1694299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FAC96BB-EA3C-2A8C-3E74-C05CC5EEFA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672736"/>
              </p:ext>
            </p:extLst>
          </p:nvPr>
        </p:nvGraphicFramePr>
        <p:xfrm>
          <a:off x="5012619" y="1072250"/>
          <a:ext cx="4148573" cy="2854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C2F041-2EC9-411A-DF13-A64F4E2807C0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2501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0" y="0"/>
            <a:ext cx="4424650" cy="3221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424650" y="0"/>
            <a:ext cx="4719350" cy="3221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Depressed">
            <a:extLst>
              <a:ext uri="{FF2B5EF4-FFF2-40B4-BE49-F238E27FC236}">
                <a16:creationId xmlns:a16="http://schemas.microsoft.com/office/drawing/2014/main" id="{6A1A8AD8-0299-0EE7-9F9F-3BB50DCFC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818307"/>
              </p:ext>
            </p:extLst>
          </p:nvPr>
        </p:nvGraphicFramePr>
        <p:xfrm>
          <a:off x="-47918" y="1"/>
          <a:ext cx="4520487" cy="3221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A3F84D0-CB9C-79A8-9D4B-C68EBEF3D7EB}"/>
              </a:ext>
            </a:extLst>
          </p:cNvPr>
          <p:cNvSpPr txBox="1"/>
          <p:nvPr/>
        </p:nvSpPr>
        <p:spPr>
          <a:xfrm>
            <a:off x="1123950" y="3680317"/>
            <a:ext cx="6896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48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variables and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4572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observations in this dataset.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10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variables were used for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depression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classification.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variables were used for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drug user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classification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0F6B25B-DE52-C5B1-320C-E36B32A05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78106"/>
              </p:ext>
            </p:extLst>
          </p:nvPr>
        </p:nvGraphicFramePr>
        <p:xfrm>
          <a:off x="4481540" y="-1"/>
          <a:ext cx="4662460" cy="3221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D0AD3BD-6B02-A8C9-6DC4-929092CA923D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7773404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304F"/>
      </a:dk1>
      <a:lt1>
        <a:srgbClr val="F3F3F3"/>
      </a:lt1>
      <a:dk2>
        <a:srgbClr val="43304F"/>
      </a:dk2>
      <a:lt2>
        <a:srgbClr val="EEEEEE"/>
      </a:lt2>
      <a:accent1>
        <a:srgbClr val="43304F"/>
      </a:accent1>
      <a:accent2>
        <a:srgbClr val="43304F"/>
      </a:accent2>
      <a:accent3>
        <a:srgbClr val="43304F"/>
      </a:accent3>
      <a:accent4>
        <a:srgbClr val="43304F"/>
      </a:accent4>
      <a:accent5>
        <a:srgbClr val="43304F"/>
      </a:accent5>
      <a:accent6>
        <a:srgbClr val="43304F"/>
      </a:accent6>
      <a:hlink>
        <a:srgbClr val="4330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4436</TotalTime>
  <Words>1641</Words>
  <Application>Microsoft Office PowerPoint</Application>
  <PresentationFormat>On-screen Show (16:9)</PresentationFormat>
  <Paragraphs>375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Verdana</vt:lpstr>
      <vt:lpstr>Roboto</vt:lpstr>
      <vt:lpstr>Open Sans Light</vt:lpstr>
      <vt:lpstr>DM Serif Display</vt:lpstr>
      <vt:lpstr>PT Serif</vt:lpstr>
      <vt:lpstr>Fira Sans Extra Condensed Medium</vt:lpstr>
      <vt:lpstr>Calibri</vt:lpstr>
      <vt:lpstr>Open Sans</vt:lpstr>
      <vt:lpstr>Arial</vt:lpstr>
      <vt:lpstr>Cambria Math</vt:lpstr>
      <vt:lpstr>Invesment Business Plan by Slidego</vt:lpstr>
      <vt:lpstr>Depression &amp; Drug Use</vt:lpstr>
      <vt:lpstr>NHNES Background</vt:lpstr>
      <vt:lpstr>PowerPoint Presentation</vt:lpstr>
      <vt:lpstr>OBJECTIVE</vt:lpstr>
      <vt:lpstr>National Health and Nutrition  Examination Survey</vt:lpstr>
      <vt:lpstr>Example of Questions asked in scales</vt:lpstr>
      <vt:lpstr>Data Insights</vt:lpstr>
      <vt:lpstr>Data Insights</vt:lpstr>
      <vt:lpstr>PowerPoint Presentation</vt:lpstr>
      <vt:lpstr>Depression Classification</vt:lpstr>
      <vt:lpstr>Drug User Classification</vt:lpstr>
      <vt:lpstr>Logic Regression </vt:lpstr>
      <vt:lpstr>Model Comparison </vt:lpstr>
      <vt:lpstr>Variable Importance</vt:lpstr>
      <vt:lpstr>PowerPoint Presentation</vt:lpstr>
      <vt:lpstr>Lift Chart</vt:lpstr>
      <vt:lpstr>PowerPoint Presentation</vt:lpstr>
      <vt:lpstr>Recommendations</vt:lpstr>
      <vt:lpstr>Questions?</vt:lpstr>
      <vt:lpstr>APPENDIX</vt:lpstr>
      <vt:lpstr>Appendix 1 - Visualizations</vt:lpstr>
      <vt:lpstr>Appendix 2 - Visualizations</vt:lpstr>
      <vt:lpstr>Appendix 3 - Visualizations</vt:lpstr>
      <vt:lpstr>Appendix 4 - Visualizations</vt:lpstr>
      <vt:lpstr>Appendix 5 - Visualizations</vt:lpstr>
      <vt:lpstr>Appendix 6 - Visualizations</vt:lpstr>
      <vt:lpstr>Appendix 7 - Visualizations</vt:lpstr>
      <vt:lpstr>Appendix 8 - Visualizations</vt:lpstr>
      <vt:lpstr>Appendix 9 – Variable Counts</vt:lpstr>
      <vt:lpstr>Appendix 10 - Visualizations</vt:lpstr>
      <vt:lpstr>Appendix 11 – Creating Binary Variables</vt:lpstr>
      <vt:lpstr>Appendix 12 – Data Structure</vt:lpstr>
      <vt:lpstr>Appendix 13 – Logistic Regression</vt:lpstr>
      <vt:lpstr>Appendix 14 – Logistic Regression</vt:lpstr>
      <vt:lpstr>Appendix 15 – Model Comparison</vt:lpstr>
      <vt:lpstr>Appendix 16 – Accessing the model</vt:lpstr>
      <vt:lpstr>Appendix 17 - Accessing the model</vt:lpstr>
      <vt:lpstr>Appendix 18 - Predictions</vt:lpstr>
      <vt:lpstr>Appendix 19 - MODEL DIAGNOSTIC</vt:lpstr>
      <vt:lpstr>Appendix 20 - MODEL DIAGNOSTIC</vt:lpstr>
      <vt:lpstr>Appendix 21 - Simultaneous Equations Model</vt:lpstr>
      <vt:lpstr>Appendix 22 - Simultaneous Equations Model (2SLS)</vt:lpstr>
      <vt:lpstr>Appendix 23 - Simultaneous Equations Model (2SLS)</vt:lpstr>
      <vt:lpstr>Appendix 24 - Simultaneous Equations Model (2SLS)</vt:lpstr>
      <vt:lpstr>Appendix 25 - Simultaneous Equations Model (3SLS)</vt:lpstr>
      <vt:lpstr>Appendix 26 - Simultaneous Equations Model (3SLS)</vt:lpstr>
      <vt:lpstr>Appendix 27 - Hausman specification test</vt:lpstr>
      <vt:lpstr>Appendix 28 – ODDS RATIO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Depression &amp; Drug Use</dc:title>
  <dc:creator>Vanessa Okosun</dc:creator>
  <cp:lastModifiedBy>Vanessa Okosun</cp:lastModifiedBy>
  <cp:revision>16</cp:revision>
  <dcterms:modified xsi:type="dcterms:W3CDTF">2023-03-04T01:57:00Z</dcterms:modified>
</cp:coreProperties>
</file>